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351FE41-5FD1-4C78-9B94-B6420B34A4B8}">
  <a:tblStyle styleId="{3351FE41-5FD1-4C78-9B94-B6420B34A4B8}"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slide" Target="slides/slide29.xml"/><Relationship Id="rId12" Type="http://schemas.openxmlformats.org/officeDocument/2006/relationships/slide" Target="slides/slide6.xml"/><Relationship Id="rId34" Type="http://schemas.openxmlformats.org/officeDocument/2006/relationships/slide" Target="slides/slide28.xml"/><Relationship Id="rId15" Type="http://schemas.openxmlformats.org/officeDocument/2006/relationships/slide" Target="slides/slide9.xml"/><Relationship Id="rId37" Type="http://schemas.openxmlformats.org/officeDocument/2006/relationships/slide" Target="slides/slide31.xml"/><Relationship Id="rId14" Type="http://schemas.openxmlformats.org/officeDocument/2006/relationships/slide" Target="slides/slide8.xml"/><Relationship Id="rId36" Type="http://schemas.openxmlformats.org/officeDocument/2006/relationships/slide" Target="slides/slide30.xml"/><Relationship Id="rId17" Type="http://schemas.openxmlformats.org/officeDocument/2006/relationships/slide" Target="slides/slide11.xml"/><Relationship Id="rId16" Type="http://schemas.openxmlformats.org/officeDocument/2006/relationships/slide" Target="slides/slide10.xml"/><Relationship Id="rId38" Type="http://schemas.openxmlformats.org/officeDocument/2006/relationships/slide" Target="slides/slide32.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48b1130b67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48b1130b67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48b1130b6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248b1130b6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22b0fba4c93_0_1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22b0fba4c93_0_1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239b67e0bd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239b67e0bd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275fc86f0b6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275fc86f0b6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275fc86f0b6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275fc86f0b6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275fc86f0b6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275fc86f0b6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22b0fba4c93_0_2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22b0fba4c93_0_2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22b0fba4c93_0_2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22b0fba4c93_0_2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22b0fba4c93_0_2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22b0fba4c93_0_2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22b0fba4c93_0_2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22b0fba4c93_0_2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2b0fba4c93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2b0fba4c93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22b0fba4c93_0_2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22b0fba4c93_0_2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22b0fba4c93_0_2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22b0fba4c93_0_2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g22b0fba4c93_0_2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22b0fba4c93_0_2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22b0fba4c93_0_2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22b0fba4c93_0_2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22b0fba4c93_0_2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5" name="Google Shape;195;g22b0fba4c93_0_2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g22b0fba4c93_0_2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22b0fba4c93_0_2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g22b0fba4c93_0_2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22b0fba4c93_0_2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g22b0fba4c93_0_2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3" name="Google Shape;213;g22b0fba4c93_0_2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g22b0fba4c93_0_2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9" name="Google Shape;219;g22b0fba4c93_0_2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g22b0fba4c93_0_2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5" name="Google Shape;225;g22b0fba4c93_0_2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22b0fba4c93_0_1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22b0fba4c93_0_1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g22b0fba4c93_0_2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1" name="Google Shape;231;g22b0fba4c93_0_2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g280d0a822a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7" name="Google Shape;237;g280d0a822a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g22b0fba4c93_0_2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3" name="Google Shape;243;g22b0fba4c93_0_2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22b0fba4c93_0_1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22b0fba4c93_0_1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22b0fba4c93_0_1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22b0fba4c93_0_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2b0fba4c93_0_1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2b0fba4c93_0_1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2b0fba4c93_0_2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2b0fba4c93_0_2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2b0fba4c93_0_2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2b0fba4c93_0_2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248b1130b67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248b1130b67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rtl="0" algn="ctr">
              <a:spcBef>
                <a:spcPts val="0"/>
              </a:spcBef>
              <a:spcAft>
                <a:spcPts val="0"/>
              </a:spcAft>
              <a:buSzPts val="1800"/>
              <a:buChar char="●"/>
              <a:defRPr/>
            </a:lvl1pPr>
            <a:lvl2pPr indent="-317500" lvl="1" marL="914400" rtl="0" algn="ctr">
              <a:spcBef>
                <a:spcPts val="0"/>
              </a:spcBef>
              <a:spcAft>
                <a:spcPts val="0"/>
              </a:spcAft>
              <a:buSzPts val="1400"/>
              <a:buChar char="○"/>
              <a:defRPr/>
            </a:lvl2pPr>
            <a:lvl3pPr indent="-317500" lvl="2" marL="1371600" rtl="0" algn="ctr">
              <a:spcBef>
                <a:spcPts val="0"/>
              </a:spcBef>
              <a:spcAft>
                <a:spcPts val="0"/>
              </a:spcAft>
              <a:buSzPts val="1400"/>
              <a:buChar char="■"/>
              <a:defRPr/>
            </a:lvl3pPr>
            <a:lvl4pPr indent="-317500" lvl="3" marL="1828800" rtl="0" algn="ctr">
              <a:spcBef>
                <a:spcPts val="0"/>
              </a:spcBef>
              <a:spcAft>
                <a:spcPts val="0"/>
              </a:spcAft>
              <a:buSzPts val="1400"/>
              <a:buChar char="●"/>
              <a:defRPr/>
            </a:lvl4pPr>
            <a:lvl5pPr indent="-317500" lvl="4" marL="2286000" rtl="0" algn="ctr">
              <a:spcBef>
                <a:spcPts val="0"/>
              </a:spcBef>
              <a:spcAft>
                <a:spcPts val="0"/>
              </a:spcAft>
              <a:buSzPts val="1400"/>
              <a:buChar char="○"/>
              <a:defRPr/>
            </a:lvl5pPr>
            <a:lvl6pPr indent="-317500" lvl="5" marL="2743200" rtl="0" algn="ctr">
              <a:spcBef>
                <a:spcPts val="0"/>
              </a:spcBef>
              <a:spcAft>
                <a:spcPts val="0"/>
              </a:spcAft>
              <a:buSzPts val="1400"/>
              <a:buChar char="■"/>
              <a:defRPr/>
            </a:lvl6pPr>
            <a:lvl7pPr indent="-317500" lvl="6" marL="3200400" rtl="0" algn="ctr">
              <a:spcBef>
                <a:spcPts val="0"/>
              </a:spcBef>
              <a:spcAft>
                <a:spcPts val="0"/>
              </a:spcAft>
              <a:buSzPts val="1400"/>
              <a:buChar char="●"/>
              <a:defRPr/>
            </a:lvl7pPr>
            <a:lvl8pPr indent="-317500" lvl="7" marL="3657600" rtl="0" algn="ctr">
              <a:spcBef>
                <a:spcPts val="0"/>
              </a:spcBef>
              <a:spcAft>
                <a:spcPts val="0"/>
              </a:spcAft>
              <a:buSzPts val="1400"/>
              <a:buChar char="○"/>
              <a:defRPr/>
            </a:lvl8pPr>
            <a:lvl9pPr indent="-317500" lvl="8" marL="4114800" rtl="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rtl="0">
              <a:spcBef>
                <a:spcPts val="0"/>
              </a:spcBef>
              <a:spcAft>
                <a:spcPts val="0"/>
              </a:spcAft>
              <a:buSzPts val="1200"/>
              <a:buChar char="●"/>
              <a:defRPr sz="12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rtl="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EFEFEF"/>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0"/>
              </a:spcBef>
              <a:spcAft>
                <a:spcPts val="0"/>
              </a:spcAft>
              <a:buClr>
                <a:schemeClr val="dk2"/>
              </a:buClr>
              <a:buSzPts val="1400"/>
              <a:buChar char="○"/>
              <a:defRPr>
                <a:solidFill>
                  <a:schemeClr val="dk2"/>
                </a:solidFill>
              </a:defRPr>
            </a:lvl2pPr>
            <a:lvl3pPr indent="-317500" lvl="2" marL="1371600" rtl="0">
              <a:lnSpc>
                <a:spcPct val="115000"/>
              </a:lnSpc>
              <a:spcBef>
                <a:spcPts val="0"/>
              </a:spcBef>
              <a:spcAft>
                <a:spcPts val="0"/>
              </a:spcAft>
              <a:buClr>
                <a:schemeClr val="dk2"/>
              </a:buClr>
              <a:buSzPts val="1400"/>
              <a:buChar char="■"/>
              <a:defRPr>
                <a:solidFill>
                  <a:schemeClr val="dk2"/>
                </a:solidFill>
              </a:defRPr>
            </a:lvl3pPr>
            <a:lvl4pPr indent="-317500" lvl="3" marL="1828800" rtl="0">
              <a:lnSpc>
                <a:spcPct val="115000"/>
              </a:lnSpc>
              <a:spcBef>
                <a:spcPts val="0"/>
              </a:spcBef>
              <a:spcAft>
                <a:spcPts val="0"/>
              </a:spcAft>
              <a:buClr>
                <a:schemeClr val="dk2"/>
              </a:buClr>
              <a:buSzPts val="1400"/>
              <a:buChar char="●"/>
              <a:defRPr>
                <a:solidFill>
                  <a:schemeClr val="dk2"/>
                </a:solidFill>
              </a:defRPr>
            </a:lvl4pPr>
            <a:lvl5pPr indent="-317500" lvl="4" marL="2286000" rtl="0">
              <a:lnSpc>
                <a:spcPct val="115000"/>
              </a:lnSpc>
              <a:spcBef>
                <a:spcPts val="0"/>
              </a:spcBef>
              <a:spcAft>
                <a:spcPts val="0"/>
              </a:spcAft>
              <a:buClr>
                <a:schemeClr val="dk2"/>
              </a:buClr>
              <a:buSzPts val="1400"/>
              <a:buChar char="○"/>
              <a:defRPr>
                <a:solidFill>
                  <a:schemeClr val="dk2"/>
                </a:solidFill>
              </a:defRPr>
            </a:lvl5pPr>
            <a:lvl6pPr indent="-317500" lvl="5" marL="2743200" rtl="0">
              <a:lnSpc>
                <a:spcPct val="115000"/>
              </a:lnSpc>
              <a:spcBef>
                <a:spcPts val="0"/>
              </a:spcBef>
              <a:spcAft>
                <a:spcPts val="0"/>
              </a:spcAft>
              <a:buClr>
                <a:schemeClr val="dk2"/>
              </a:buClr>
              <a:buSzPts val="1400"/>
              <a:buChar char="■"/>
              <a:defRPr>
                <a:solidFill>
                  <a:schemeClr val="dk2"/>
                </a:solidFill>
              </a:defRPr>
            </a:lvl6pPr>
            <a:lvl7pPr indent="-317500" lvl="6" marL="3200400" rtl="0">
              <a:lnSpc>
                <a:spcPct val="115000"/>
              </a:lnSpc>
              <a:spcBef>
                <a:spcPts val="0"/>
              </a:spcBef>
              <a:spcAft>
                <a:spcPts val="0"/>
              </a:spcAft>
              <a:buClr>
                <a:schemeClr val="dk2"/>
              </a:buClr>
              <a:buSzPts val="1400"/>
              <a:buChar char="●"/>
              <a:defRPr>
                <a:solidFill>
                  <a:schemeClr val="dk2"/>
                </a:solidFill>
              </a:defRPr>
            </a:lvl7pPr>
            <a:lvl8pPr indent="-317500" lvl="7" marL="3657600" rtl="0">
              <a:lnSpc>
                <a:spcPct val="115000"/>
              </a:lnSpc>
              <a:spcBef>
                <a:spcPts val="0"/>
              </a:spcBef>
              <a:spcAft>
                <a:spcPts val="0"/>
              </a:spcAft>
              <a:buClr>
                <a:schemeClr val="dk2"/>
              </a:buClr>
              <a:buSzPts val="1400"/>
              <a:buChar char="○"/>
              <a:defRPr>
                <a:solidFill>
                  <a:schemeClr val="dk2"/>
                </a:solidFill>
              </a:defRPr>
            </a:lvl8pPr>
            <a:lvl9pPr indent="-317500" lvl="8" marL="4114800" rtl="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create.kahoot.it/share/sport-club-fall-orientation/c16135bd-33b9-4ba8-9a85-8ba9c0029836"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ucsc.dserec.co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docs.google.com/spreadsheets/d/153rplTF_2YDkqE7jsnPX7ge4kdIodoR3/edit?usp=drive_link&amp;ouid=117292827181743929166&amp;rtpof=true&amp;sd=true" TargetMode="External"/><Relationship Id="rId4" Type="http://schemas.openxmlformats.org/officeDocument/2006/relationships/hyperlink" Target="mailto:jaime.davis@roadrebel.co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1.xml"/><Relationship Id="rId3" Type="http://schemas.openxmlformats.org/officeDocument/2006/relationships/image" Target="../media/image3.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recreation.ucsc.edu/sportclubs/index.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lang="en">
                <a:solidFill>
                  <a:srgbClr val="002C5C"/>
                </a:solidFill>
              </a:rPr>
              <a:t>Welcome! </a:t>
            </a:r>
            <a:endParaRPr b="1">
              <a:solidFill>
                <a:srgbClr val="002C5C"/>
              </a:solidFill>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solidFill>
                  <a:srgbClr val="FDC700"/>
                </a:solidFill>
              </a:rPr>
              <a:t>Please sign in!</a:t>
            </a:r>
            <a:endParaRPr>
              <a:solidFill>
                <a:srgbClr val="FDC7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2"/>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b="1" lang="en">
                <a:solidFill>
                  <a:srgbClr val="FDC700"/>
                </a:solidFill>
                <a:uFill>
                  <a:noFill/>
                </a:uFill>
                <a:hlinkClick r:id="rId3">
                  <a:extLst>
                    <a:ext uri="{A12FA001-AC4F-418D-AE19-62706E023703}">
                      <ahyp:hlinkClr val="tx"/>
                    </a:ext>
                  </a:extLst>
                </a:hlinkClick>
              </a:rPr>
              <a:t>KAHOOT!</a:t>
            </a:r>
            <a:endParaRPr b="1">
              <a:solidFill>
                <a:srgbClr val="FDC7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FDC700"/>
                </a:solidFill>
              </a:rPr>
              <a:t>All Things Do Sports Easy </a:t>
            </a:r>
            <a:r>
              <a:rPr b="1" lang="en" u="sng">
                <a:solidFill>
                  <a:schemeClr val="hlink"/>
                </a:solidFill>
                <a:hlinkClick r:id="rId3"/>
              </a:rPr>
              <a:t>(DSE)</a:t>
            </a:r>
            <a:r>
              <a:rPr b="1" lang="en">
                <a:solidFill>
                  <a:srgbClr val="FDC700"/>
                </a:solidFill>
              </a:rPr>
              <a:t> </a:t>
            </a:r>
            <a:endParaRPr b="1">
              <a:solidFill>
                <a:srgbClr val="FDC700"/>
              </a:solidFill>
            </a:endParaRPr>
          </a:p>
        </p:txBody>
      </p:sp>
      <p:sp>
        <p:nvSpPr>
          <p:cNvPr id="120" name="Google Shape;120;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rgbClr val="002C5C"/>
              </a:buClr>
              <a:buSzPts val="1800"/>
              <a:buChar char="●"/>
            </a:pPr>
            <a:r>
              <a:rPr lang="en">
                <a:solidFill>
                  <a:srgbClr val="002C5C"/>
                </a:solidFill>
              </a:rPr>
              <a:t>Registration</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Home Competitions </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Reporting Home Competitions</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Away Competitions (Travel)</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Reporting Away Competitions </a:t>
            </a:r>
            <a:endParaRPr>
              <a:solidFill>
                <a:srgbClr val="002C5C"/>
              </a:solidFill>
            </a:endParaRPr>
          </a:p>
          <a:p>
            <a:pPr indent="0" lvl="0" marL="0" rtl="0" algn="l">
              <a:spcBef>
                <a:spcPts val="1200"/>
              </a:spcBef>
              <a:spcAft>
                <a:spcPts val="1200"/>
              </a:spcAft>
              <a:buNone/>
            </a:pPr>
            <a:r>
              <a:t/>
            </a:r>
            <a:endParaRPr>
              <a:solidFill>
                <a:srgbClr val="002C5C"/>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FDC700"/>
                </a:solidFill>
              </a:rPr>
              <a:t>Events</a:t>
            </a:r>
            <a:endParaRPr b="1">
              <a:solidFill>
                <a:srgbClr val="FDC700"/>
              </a:solidFill>
            </a:endParaRPr>
          </a:p>
        </p:txBody>
      </p:sp>
      <p:sp>
        <p:nvSpPr>
          <p:cNvPr id="126" name="Google Shape;126;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rgbClr val="002C5C"/>
              </a:buClr>
              <a:buSzPts val="1800"/>
              <a:buChar char="●"/>
            </a:pPr>
            <a:r>
              <a:rPr lang="en">
                <a:solidFill>
                  <a:srgbClr val="002C5C"/>
                </a:solidFill>
              </a:rPr>
              <a:t>All events will be put into DSE</a:t>
            </a:r>
            <a:endParaRPr>
              <a:solidFill>
                <a:srgbClr val="002C5C"/>
              </a:solidFill>
            </a:endParaRPr>
          </a:p>
          <a:p>
            <a:pPr indent="-317500" lvl="1" marL="914400" rtl="0" algn="l">
              <a:spcBef>
                <a:spcPts val="0"/>
              </a:spcBef>
              <a:spcAft>
                <a:spcPts val="0"/>
              </a:spcAft>
              <a:buClr>
                <a:srgbClr val="002C5C"/>
              </a:buClr>
              <a:buSzPts val="1400"/>
              <a:buChar char="○"/>
            </a:pPr>
            <a:r>
              <a:rPr b="1" lang="en" u="sng">
                <a:solidFill>
                  <a:srgbClr val="002C5C"/>
                </a:solidFill>
              </a:rPr>
              <a:t>HOME &amp; AWAY</a:t>
            </a:r>
            <a:endParaRPr b="1" u="sng">
              <a:solidFill>
                <a:srgbClr val="002C5C"/>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FDC700"/>
                </a:solidFill>
              </a:rPr>
              <a:t>Travel - Road Rebel</a:t>
            </a:r>
            <a:endParaRPr b="1">
              <a:solidFill>
                <a:srgbClr val="FDC700"/>
              </a:solidFill>
            </a:endParaRPr>
          </a:p>
        </p:txBody>
      </p:sp>
      <p:sp>
        <p:nvSpPr>
          <p:cNvPr id="132" name="Google Shape;132;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rgbClr val="002C5C"/>
              </a:buClr>
              <a:buSzPts val="1800"/>
              <a:buChar char="●"/>
            </a:pPr>
            <a:r>
              <a:rPr lang="en">
                <a:solidFill>
                  <a:srgbClr val="002C5C"/>
                </a:solidFill>
              </a:rPr>
              <a:t>Complete </a:t>
            </a:r>
            <a:r>
              <a:rPr lang="en" u="sng">
                <a:solidFill>
                  <a:schemeClr val="hlink"/>
                </a:solidFill>
                <a:hlinkClick r:id="rId3"/>
              </a:rPr>
              <a:t>Itinerary Request Form</a:t>
            </a:r>
            <a:endParaRPr>
              <a:solidFill>
                <a:srgbClr val="002C5C"/>
              </a:solidFill>
            </a:endParaRPr>
          </a:p>
          <a:p>
            <a:pPr indent="-317500" lvl="1" marL="914400" rtl="0" algn="l">
              <a:spcBef>
                <a:spcPts val="0"/>
              </a:spcBef>
              <a:spcAft>
                <a:spcPts val="0"/>
              </a:spcAft>
              <a:buClr>
                <a:srgbClr val="002C5C"/>
              </a:buClr>
              <a:buSzPts val="1400"/>
              <a:buChar char="○"/>
            </a:pPr>
            <a:r>
              <a:rPr lang="en">
                <a:solidFill>
                  <a:srgbClr val="002C5C"/>
                </a:solidFill>
              </a:rPr>
              <a:t>Section for hotels, ground transportation and flights</a:t>
            </a:r>
            <a:endParaRPr>
              <a:solidFill>
                <a:srgbClr val="002C5C"/>
              </a:solidFill>
            </a:endParaRPr>
          </a:p>
          <a:p>
            <a:pPr indent="-317500" lvl="1" marL="914400" rtl="0" algn="l">
              <a:spcBef>
                <a:spcPts val="0"/>
              </a:spcBef>
              <a:spcAft>
                <a:spcPts val="0"/>
              </a:spcAft>
              <a:buClr>
                <a:srgbClr val="002C5C"/>
              </a:buClr>
              <a:buSzPts val="1400"/>
              <a:buChar char="○"/>
            </a:pPr>
            <a:r>
              <a:rPr lang="en">
                <a:solidFill>
                  <a:srgbClr val="002C5C"/>
                </a:solidFill>
              </a:rPr>
              <a:t>More details the better </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Email to </a:t>
            </a:r>
            <a:r>
              <a:rPr lang="en" u="sng">
                <a:solidFill>
                  <a:schemeClr val="hlink"/>
                </a:solidFill>
                <a:hlinkClick r:id="rId4"/>
              </a:rPr>
              <a:t>jaime.davis@roadrebel.com</a:t>
            </a:r>
            <a:endParaRPr>
              <a:solidFill>
                <a:srgbClr val="002C5C"/>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FDC700"/>
                </a:solidFill>
              </a:rPr>
              <a:t>Travel - Road Rebel</a:t>
            </a:r>
            <a:endParaRPr b="1">
              <a:solidFill>
                <a:srgbClr val="FDC700"/>
              </a:solidFill>
            </a:endParaRPr>
          </a:p>
        </p:txBody>
      </p:sp>
      <p:sp>
        <p:nvSpPr>
          <p:cNvPr id="138" name="Google Shape;138;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rgbClr val="002C5C"/>
              </a:buClr>
              <a:buSzPts val="1800"/>
              <a:buChar char="●"/>
            </a:pPr>
            <a:r>
              <a:rPr lang="en">
                <a:solidFill>
                  <a:srgbClr val="002C5C"/>
                </a:solidFill>
              </a:rPr>
              <a:t>Jaime will building out team’s dashboard with all budget preferences/room count/concession request, etc.</a:t>
            </a:r>
            <a:endParaRPr>
              <a:solidFill>
                <a:srgbClr val="002C5C"/>
              </a:solidFill>
            </a:endParaRPr>
          </a:p>
          <a:p>
            <a:pPr indent="-317500" lvl="1" marL="914400" rtl="0" algn="l">
              <a:spcBef>
                <a:spcPts val="0"/>
              </a:spcBef>
              <a:spcAft>
                <a:spcPts val="0"/>
              </a:spcAft>
              <a:buClr>
                <a:srgbClr val="002C5C"/>
              </a:buClr>
              <a:buSzPts val="1400"/>
              <a:buChar char="○"/>
            </a:pPr>
            <a:r>
              <a:rPr lang="en">
                <a:solidFill>
                  <a:srgbClr val="002C5C"/>
                </a:solidFill>
              </a:rPr>
              <a:t>Flights - options come over within 48 hours </a:t>
            </a:r>
            <a:endParaRPr>
              <a:solidFill>
                <a:srgbClr val="002C5C"/>
              </a:solidFill>
            </a:endParaRPr>
          </a:p>
          <a:p>
            <a:pPr indent="-317500" lvl="1" marL="914400" rtl="0" algn="l">
              <a:spcBef>
                <a:spcPts val="0"/>
              </a:spcBef>
              <a:spcAft>
                <a:spcPts val="0"/>
              </a:spcAft>
              <a:buClr>
                <a:srgbClr val="002C5C"/>
              </a:buClr>
              <a:buSzPts val="1400"/>
              <a:buChar char="○"/>
            </a:pPr>
            <a:r>
              <a:rPr lang="en">
                <a:solidFill>
                  <a:srgbClr val="002C5C"/>
                </a:solidFill>
              </a:rPr>
              <a:t>Ground Transportation - option times vary</a:t>
            </a:r>
            <a:endParaRPr>
              <a:solidFill>
                <a:srgbClr val="002C5C"/>
              </a:solidFill>
            </a:endParaRPr>
          </a:p>
          <a:p>
            <a:pPr indent="-317500" lvl="2" marL="1371600" rtl="0" algn="l">
              <a:spcBef>
                <a:spcPts val="0"/>
              </a:spcBef>
              <a:spcAft>
                <a:spcPts val="0"/>
              </a:spcAft>
              <a:buClr>
                <a:srgbClr val="002C5C"/>
              </a:buClr>
              <a:buSzPts val="1400"/>
              <a:buChar char="■"/>
            </a:pPr>
            <a:r>
              <a:rPr lang="en">
                <a:solidFill>
                  <a:srgbClr val="002C5C"/>
                </a:solidFill>
              </a:rPr>
              <a:t>Rental Cars: 48 hours </a:t>
            </a:r>
            <a:endParaRPr>
              <a:solidFill>
                <a:srgbClr val="002C5C"/>
              </a:solidFill>
            </a:endParaRPr>
          </a:p>
          <a:p>
            <a:pPr indent="-317500" lvl="2" marL="1371600" rtl="0" algn="l">
              <a:spcBef>
                <a:spcPts val="0"/>
              </a:spcBef>
              <a:spcAft>
                <a:spcPts val="0"/>
              </a:spcAft>
              <a:buClr>
                <a:srgbClr val="002C5C"/>
              </a:buClr>
              <a:buSzPts val="1400"/>
              <a:buChar char="■"/>
            </a:pPr>
            <a:r>
              <a:rPr lang="en">
                <a:solidFill>
                  <a:srgbClr val="002C5C"/>
                </a:solidFill>
              </a:rPr>
              <a:t>Charters: 5-7 business days </a:t>
            </a:r>
            <a:endParaRPr>
              <a:solidFill>
                <a:srgbClr val="002C5C"/>
              </a:solidFill>
            </a:endParaRPr>
          </a:p>
          <a:p>
            <a:pPr indent="-317500" lvl="1" marL="914400" rtl="0" algn="l">
              <a:spcBef>
                <a:spcPts val="0"/>
              </a:spcBef>
              <a:spcAft>
                <a:spcPts val="0"/>
              </a:spcAft>
              <a:buClr>
                <a:srgbClr val="002C5C"/>
              </a:buClr>
              <a:buSzPts val="1400"/>
              <a:buChar char="○"/>
            </a:pPr>
            <a:r>
              <a:rPr lang="en">
                <a:solidFill>
                  <a:srgbClr val="002C5C"/>
                </a:solidFill>
              </a:rPr>
              <a:t>Housing - once housing </a:t>
            </a:r>
            <a:r>
              <a:rPr lang="en">
                <a:solidFill>
                  <a:srgbClr val="002C5C"/>
                </a:solidFill>
              </a:rPr>
              <a:t>coordinator</a:t>
            </a:r>
            <a:r>
              <a:rPr lang="en">
                <a:solidFill>
                  <a:srgbClr val="002C5C"/>
                </a:solidFill>
              </a:rPr>
              <a:t> assigned, her team has 5 days to negotiate rates, gather missing details and </a:t>
            </a:r>
            <a:r>
              <a:rPr lang="en">
                <a:solidFill>
                  <a:srgbClr val="002C5C"/>
                </a:solidFill>
              </a:rPr>
              <a:t>present options. Once Jaime approves, email each travel lead an individual option sheets for each trip</a:t>
            </a:r>
            <a:endParaRPr>
              <a:solidFill>
                <a:srgbClr val="002C5C"/>
              </a:solidFill>
            </a:endParaRPr>
          </a:p>
          <a:p>
            <a:pPr indent="-317500" lvl="1" marL="914400" rtl="0" algn="l">
              <a:spcBef>
                <a:spcPts val="0"/>
              </a:spcBef>
              <a:spcAft>
                <a:spcPts val="0"/>
              </a:spcAft>
              <a:buClr>
                <a:srgbClr val="002C5C"/>
              </a:buClr>
              <a:buSzPts val="1400"/>
              <a:buChar char="○"/>
            </a:pPr>
            <a:r>
              <a:rPr lang="en">
                <a:solidFill>
                  <a:srgbClr val="002C5C"/>
                </a:solidFill>
              </a:rPr>
              <a:t>First one, schedule a call to go over it in detail and answer any questions. Make sure hotel selections or do second follow ups with hotel </a:t>
            </a:r>
            <a:endParaRPr>
              <a:solidFill>
                <a:srgbClr val="002C5C"/>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FDC700"/>
                </a:solidFill>
              </a:rPr>
              <a:t>Travel - Road Rebel</a:t>
            </a:r>
            <a:endParaRPr b="1">
              <a:solidFill>
                <a:srgbClr val="FDC700"/>
              </a:solidFill>
            </a:endParaRPr>
          </a:p>
        </p:txBody>
      </p:sp>
      <p:sp>
        <p:nvSpPr>
          <p:cNvPr id="144" name="Google Shape;144;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rgbClr val="002C5C"/>
              </a:buClr>
              <a:buSzPts val="1800"/>
              <a:buChar char="●"/>
            </a:pPr>
            <a:r>
              <a:rPr lang="en">
                <a:solidFill>
                  <a:srgbClr val="002C5C"/>
                </a:solidFill>
              </a:rPr>
              <a:t>Once team likes an option, travel lead will email Jaime back their choice and she sends contracts to the selected vendor(s) </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Jaime assist in gathering all documents </a:t>
            </a:r>
            <a:endParaRPr>
              <a:solidFill>
                <a:srgbClr val="002C5C"/>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FDC700"/>
                </a:solidFill>
              </a:rPr>
              <a:t>Point Based Allocation </a:t>
            </a:r>
            <a:endParaRPr b="1">
              <a:solidFill>
                <a:srgbClr val="FDC700"/>
              </a:solidFill>
            </a:endParaRPr>
          </a:p>
        </p:txBody>
      </p:sp>
      <p:sp>
        <p:nvSpPr>
          <p:cNvPr id="150" name="Google Shape;150;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342900" lvl="0" marL="457200" rtl="0" algn="l">
              <a:lnSpc>
                <a:spcPct val="100000"/>
              </a:lnSpc>
              <a:spcBef>
                <a:spcPts val="0"/>
              </a:spcBef>
              <a:spcAft>
                <a:spcPts val="0"/>
              </a:spcAft>
              <a:buClr>
                <a:srgbClr val="002C5C"/>
              </a:buClr>
              <a:buSzPts val="1800"/>
              <a:buFont typeface="Calibri"/>
              <a:buChar char="●"/>
            </a:pPr>
            <a:r>
              <a:rPr lang="en">
                <a:solidFill>
                  <a:srgbClr val="002C5C"/>
                </a:solidFill>
                <a:latin typeface="Calibri"/>
                <a:ea typeface="Calibri"/>
                <a:cs typeface="Calibri"/>
                <a:sym typeface="Calibri"/>
              </a:rPr>
              <a:t>Throughout the course of the academic year, clubs will have the opportunity to earn points. In order to earn points, clubs are required to record everything that happens with the club to supplement an annual funding proposal to the Sport Clubs Advisory Committee (see Rule 16). </a:t>
            </a:r>
            <a:endParaRPr>
              <a:solidFill>
                <a:srgbClr val="002C5C"/>
              </a:solidFill>
              <a:latin typeface="Calibri"/>
              <a:ea typeface="Calibri"/>
              <a:cs typeface="Calibri"/>
              <a:sym typeface="Calibri"/>
            </a:endParaRPr>
          </a:p>
          <a:p>
            <a:pPr indent="-342900" lvl="0" marL="457200" rtl="0" algn="l">
              <a:lnSpc>
                <a:spcPct val="100000"/>
              </a:lnSpc>
              <a:spcBef>
                <a:spcPts val="0"/>
              </a:spcBef>
              <a:spcAft>
                <a:spcPts val="0"/>
              </a:spcAft>
              <a:buClr>
                <a:srgbClr val="002C5C"/>
              </a:buClr>
              <a:buSzPts val="1800"/>
              <a:buFont typeface="Calibri"/>
              <a:buChar char="●"/>
            </a:pPr>
            <a:r>
              <a:rPr lang="en">
                <a:solidFill>
                  <a:srgbClr val="002C5C"/>
                </a:solidFill>
                <a:highlight>
                  <a:srgbClr val="FFFF00"/>
                </a:highlight>
                <a:latin typeface="Calibri"/>
                <a:ea typeface="Calibri"/>
                <a:cs typeface="Calibri"/>
                <a:sym typeface="Calibri"/>
              </a:rPr>
              <a:t>Presentations</a:t>
            </a:r>
            <a:r>
              <a:rPr lang="en">
                <a:solidFill>
                  <a:srgbClr val="002C5C"/>
                </a:solidFill>
                <a:latin typeface="Calibri"/>
                <a:ea typeface="Calibri"/>
                <a:cs typeface="Calibri"/>
                <a:sym typeface="Calibri"/>
              </a:rPr>
              <a:t> will be reviewed by the Sport Clubs Advisory Committee which will establish a recommendation for what each club’s awarded point total will be in each of nine available categories.</a:t>
            </a:r>
            <a:endParaRPr>
              <a:solidFill>
                <a:srgbClr val="002C5C"/>
              </a:solidFill>
              <a:latin typeface="Calibri"/>
              <a:ea typeface="Calibri"/>
              <a:cs typeface="Calibri"/>
              <a:sym typeface="Calibri"/>
            </a:endParaRPr>
          </a:p>
          <a:p>
            <a:pPr indent="-342900" lvl="0" marL="457200" rtl="0" algn="l">
              <a:lnSpc>
                <a:spcPct val="100000"/>
              </a:lnSpc>
              <a:spcBef>
                <a:spcPts val="0"/>
              </a:spcBef>
              <a:spcAft>
                <a:spcPts val="0"/>
              </a:spcAft>
              <a:buClr>
                <a:srgbClr val="002C5C"/>
              </a:buClr>
              <a:buSzPts val="1800"/>
              <a:buFont typeface="Calibri"/>
              <a:buChar char="●"/>
            </a:pPr>
            <a:r>
              <a:rPr lang="en">
                <a:solidFill>
                  <a:srgbClr val="002C5C"/>
                </a:solidFill>
                <a:latin typeface="Calibri"/>
                <a:ea typeface="Calibri"/>
                <a:cs typeface="Calibri"/>
                <a:sym typeface="Calibri"/>
              </a:rPr>
              <a:t>Point totals are subject to review by professional staff. Points awarded are counted towards a funding allocation for each club during the next fiscal year.</a:t>
            </a:r>
            <a:endParaRPr sz="1600">
              <a:solidFill>
                <a:srgbClr val="002C5C"/>
              </a:solidFill>
              <a:latin typeface="Calibri"/>
              <a:ea typeface="Calibri"/>
              <a:cs typeface="Calibri"/>
              <a:sym typeface="Calibri"/>
            </a:endParaRPr>
          </a:p>
          <a:p>
            <a:pPr indent="-342900" lvl="0" marL="457200" rtl="0" algn="l">
              <a:lnSpc>
                <a:spcPct val="100000"/>
              </a:lnSpc>
              <a:spcBef>
                <a:spcPts val="0"/>
              </a:spcBef>
              <a:spcAft>
                <a:spcPts val="0"/>
              </a:spcAft>
              <a:buClr>
                <a:srgbClr val="002C5C"/>
              </a:buClr>
              <a:buSzPts val="1800"/>
              <a:buFont typeface="Calibri"/>
              <a:buChar char="●"/>
            </a:pPr>
            <a:r>
              <a:rPr lang="en">
                <a:solidFill>
                  <a:srgbClr val="002C5C"/>
                </a:solidFill>
                <a:latin typeface="Calibri"/>
                <a:ea typeface="Calibri"/>
                <a:cs typeface="Calibri"/>
                <a:sym typeface="Calibri"/>
              </a:rPr>
              <a:t>Funding will be awarded for the next fiscal year based on the cumulative, awarded point total for all clubs. Available funds will be split according to each club’s percentage of the total points accumulated for all Sport Clubs organizations submitting funding proposals before the May 1 proposal deadline. </a:t>
            </a:r>
            <a:endParaRPr>
              <a:solidFill>
                <a:srgbClr val="002C5C"/>
              </a:solidFill>
              <a:latin typeface="Calibri"/>
              <a:ea typeface="Calibri"/>
              <a:cs typeface="Calibri"/>
              <a:sym typeface="Calibri"/>
            </a:endParaRPr>
          </a:p>
          <a:p>
            <a:pPr indent="-317500" lvl="1" marL="914400" rtl="0" algn="l">
              <a:lnSpc>
                <a:spcPct val="100000"/>
              </a:lnSpc>
              <a:spcBef>
                <a:spcPts val="0"/>
              </a:spcBef>
              <a:spcAft>
                <a:spcPts val="0"/>
              </a:spcAft>
              <a:buClr>
                <a:srgbClr val="002C5C"/>
              </a:buClr>
              <a:buSzPts val="1400"/>
              <a:buFont typeface="Calibri"/>
              <a:buChar char="○"/>
            </a:pPr>
            <a:r>
              <a:rPr lang="en">
                <a:solidFill>
                  <a:srgbClr val="002C5C"/>
                </a:solidFill>
                <a:latin typeface="Calibri"/>
                <a:ea typeface="Calibri"/>
                <a:cs typeface="Calibri"/>
                <a:sym typeface="Calibri"/>
              </a:rPr>
              <a:t>For example, if a club earns 5% of the cumulative points earned for all clubs, then they will be eligible to receive a maximum 5% of the Sport Clubs available allocation fund. </a:t>
            </a:r>
            <a:endParaRPr sz="1600">
              <a:solidFill>
                <a:srgbClr val="002C5C"/>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FDC700"/>
                </a:solidFill>
              </a:rPr>
              <a:t>Point Based Allocation </a:t>
            </a:r>
            <a:endParaRPr b="1">
              <a:solidFill>
                <a:srgbClr val="FDC700"/>
              </a:solidFill>
            </a:endParaRPr>
          </a:p>
        </p:txBody>
      </p:sp>
      <p:sp>
        <p:nvSpPr>
          <p:cNvPr id="156" name="Google Shape;156;p2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23850" lvl="0" marL="457200" rtl="0" algn="l">
              <a:lnSpc>
                <a:spcPct val="100000"/>
              </a:lnSpc>
              <a:spcBef>
                <a:spcPts val="0"/>
              </a:spcBef>
              <a:spcAft>
                <a:spcPts val="0"/>
              </a:spcAft>
              <a:buClr>
                <a:srgbClr val="002C5C"/>
              </a:buClr>
              <a:buSzPts val="1500"/>
              <a:buFont typeface="Calibri"/>
              <a:buChar char="●"/>
            </a:pPr>
            <a:r>
              <a:rPr lang="en" sz="1500">
                <a:solidFill>
                  <a:srgbClr val="002C5C"/>
                </a:solidFill>
                <a:latin typeface="Calibri"/>
                <a:ea typeface="Calibri"/>
                <a:cs typeface="Calibri"/>
                <a:sym typeface="Calibri"/>
              </a:rPr>
              <a:t>Sport Clubs reserves the right to award less than the calculated percentage (maximum award calculation) to match a club’s budget proposal, active or inactive status, discipline record, and available funds for allocation. </a:t>
            </a:r>
            <a:endParaRPr sz="1500">
              <a:solidFill>
                <a:srgbClr val="002C5C"/>
              </a:solidFill>
              <a:latin typeface="Calibri"/>
              <a:ea typeface="Calibri"/>
              <a:cs typeface="Calibri"/>
              <a:sym typeface="Calibri"/>
            </a:endParaRPr>
          </a:p>
          <a:p>
            <a:pPr indent="-323850" lvl="0" marL="457200" rtl="0" algn="l">
              <a:lnSpc>
                <a:spcPct val="100000"/>
              </a:lnSpc>
              <a:spcBef>
                <a:spcPts val="0"/>
              </a:spcBef>
              <a:spcAft>
                <a:spcPts val="0"/>
              </a:spcAft>
              <a:buClr>
                <a:srgbClr val="002C5C"/>
              </a:buClr>
              <a:buSzPts val="1500"/>
              <a:buFont typeface="Calibri"/>
              <a:buChar char="●"/>
            </a:pPr>
            <a:r>
              <a:rPr lang="en" sz="1500">
                <a:solidFill>
                  <a:srgbClr val="002C5C"/>
                </a:solidFill>
                <a:latin typeface="Calibri"/>
                <a:ea typeface="Calibri"/>
                <a:cs typeface="Calibri"/>
                <a:sym typeface="Calibri"/>
              </a:rPr>
              <a:t>Sport Clubs organizations may not be awarded more than 75% of their projected operating budget submitted with their annual funding proposal (see Rule 16.e.).</a:t>
            </a:r>
            <a:endParaRPr sz="1500">
              <a:solidFill>
                <a:srgbClr val="002C5C"/>
              </a:solidFill>
              <a:latin typeface="Calibri"/>
              <a:ea typeface="Calibri"/>
              <a:cs typeface="Calibri"/>
              <a:sym typeface="Calibri"/>
            </a:endParaRPr>
          </a:p>
          <a:p>
            <a:pPr indent="-323850" lvl="0" marL="457200" rtl="0" algn="l">
              <a:lnSpc>
                <a:spcPct val="100000"/>
              </a:lnSpc>
              <a:spcBef>
                <a:spcPts val="0"/>
              </a:spcBef>
              <a:spcAft>
                <a:spcPts val="0"/>
              </a:spcAft>
              <a:buClr>
                <a:srgbClr val="002C5C"/>
              </a:buClr>
              <a:buSzPts val="1500"/>
              <a:buFont typeface="Calibri"/>
              <a:buChar char="●"/>
            </a:pPr>
            <a:r>
              <a:rPr lang="en" sz="1500">
                <a:solidFill>
                  <a:srgbClr val="002C5C"/>
                </a:solidFill>
                <a:latin typeface="Calibri"/>
                <a:ea typeface="Calibri"/>
                <a:cs typeface="Calibri"/>
                <a:sym typeface="Calibri"/>
              </a:rPr>
              <a:t>Each club will be responsible for submitting a </a:t>
            </a:r>
            <a:r>
              <a:rPr lang="en" sz="1500">
                <a:solidFill>
                  <a:srgbClr val="002C5C"/>
                </a:solidFill>
                <a:highlight>
                  <a:srgbClr val="FFFF00"/>
                </a:highlight>
                <a:latin typeface="Calibri"/>
                <a:ea typeface="Calibri"/>
                <a:cs typeface="Calibri"/>
                <a:sym typeface="Calibri"/>
              </a:rPr>
              <a:t>presentation</a:t>
            </a:r>
            <a:r>
              <a:rPr lang="en" sz="1500">
                <a:solidFill>
                  <a:srgbClr val="002C5C"/>
                </a:solidFill>
                <a:latin typeface="Calibri"/>
                <a:ea typeface="Calibri"/>
                <a:cs typeface="Calibri"/>
                <a:sym typeface="Calibri"/>
              </a:rPr>
              <a:t> for the next fiscal year prior to May 1.  The Sport Clubs Advisory Committee (SCAC) will review each club funding presentation. The presentation must focus on what points the club should earn accompanied with a detailed, projected budget for the next fiscal year (not the current fiscal year). </a:t>
            </a:r>
            <a:endParaRPr sz="1500">
              <a:solidFill>
                <a:srgbClr val="002C5C"/>
              </a:solidFill>
              <a:latin typeface="Calibri"/>
              <a:ea typeface="Calibri"/>
              <a:cs typeface="Calibri"/>
              <a:sym typeface="Calibri"/>
            </a:endParaRPr>
          </a:p>
          <a:p>
            <a:pPr indent="-323850" lvl="0" marL="457200" rtl="0" algn="l">
              <a:lnSpc>
                <a:spcPct val="100000"/>
              </a:lnSpc>
              <a:spcBef>
                <a:spcPts val="0"/>
              </a:spcBef>
              <a:spcAft>
                <a:spcPts val="0"/>
              </a:spcAft>
              <a:buClr>
                <a:srgbClr val="002C5C"/>
              </a:buClr>
              <a:buSzPts val="1500"/>
              <a:buFont typeface="Calibri"/>
              <a:buChar char="●"/>
            </a:pPr>
            <a:r>
              <a:rPr lang="en" sz="1500">
                <a:solidFill>
                  <a:srgbClr val="002C5C"/>
                </a:solidFill>
                <a:latin typeface="Calibri"/>
                <a:ea typeface="Calibri"/>
                <a:cs typeface="Calibri"/>
                <a:sym typeface="Calibri"/>
              </a:rPr>
              <a:t>Clubs that fail to submit a</a:t>
            </a:r>
            <a:r>
              <a:rPr lang="en" sz="1500">
                <a:solidFill>
                  <a:srgbClr val="002C5C"/>
                </a:solidFill>
                <a:highlight>
                  <a:srgbClr val="FFFF00"/>
                </a:highlight>
                <a:latin typeface="Calibri"/>
                <a:ea typeface="Calibri"/>
                <a:cs typeface="Calibri"/>
                <a:sym typeface="Calibri"/>
              </a:rPr>
              <a:t> presentation and present their</a:t>
            </a:r>
            <a:r>
              <a:rPr lang="en" sz="1500">
                <a:solidFill>
                  <a:srgbClr val="002C5C"/>
                </a:solidFill>
                <a:latin typeface="Calibri"/>
                <a:ea typeface="Calibri"/>
                <a:cs typeface="Calibri"/>
                <a:sym typeface="Calibri"/>
              </a:rPr>
              <a:t> budget projection are not eligible to receive a funding allocation from Sport Clubs for the next fiscal year. </a:t>
            </a:r>
            <a:endParaRPr sz="1500">
              <a:solidFill>
                <a:srgbClr val="002C5C"/>
              </a:solidFill>
              <a:latin typeface="Calibri"/>
              <a:ea typeface="Calibri"/>
              <a:cs typeface="Calibri"/>
              <a:sym typeface="Calibri"/>
            </a:endParaRPr>
          </a:p>
          <a:p>
            <a:pPr indent="-323850" lvl="0" marL="457200" rtl="0" algn="l">
              <a:lnSpc>
                <a:spcPct val="100000"/>
              </a:lnSpc>
              <a:spcBef>
                <a:spcPts val="0"/>
              </a:spcBef>
              <a:spcAft>
                <a:spcPts val="0"/>
              </a:spcAft>
              <a:buClr>
                <a:srgbClr val="002C5C"/>
              </a:buClr>
              <a:buSzPts val="1500"/>
              <a:buFont typeface="Calibri"/>
              <a:buChar char="●"/>
            </a:pPr>
            <a:r>
              <a:rPr lang="en" sz="1500">
                <a:solidFill>
                  <a:srgbClr val="002C5C"/>
                </a:solidFill>
                <a:latin typeface="Calibri"/>
                <a:ea typeface="Calibri"/>
                <a:cs typeface="Calibri"/>
                <a:sym typeface="Calibri"/>
              </a:rPr>
              <a:t>Clubs that finished a fiscal year in a deficit are subject to either not receiving Sport Clubs funds the following fiscal year or having awarded funds deducted to balance the club’s budget deficit.</a:t>
            </a:r>
            <a:endParaRPr sz="1500">
              <a:solidFill>
                <a:srgbClr val="002C5C"/>
              </a:solidFill>
              <a:latin typeface="Calibri"/>
              <a:ea typeface="Calibri"/>
              <a:cs typeface="Calibri"/>
              <a:sym typeface="Calibri"/>
            </a:endParaRPr>
          </a:p>
          <a:p>
            <a:pPr indent="-323850" lvl="0" marL="457200" rtl="0" algn="l">
              <a:lnSpc>
                <a:spcPct val="100000"/>
              </a:lnSpc>
              <a:spcBef>
                <a:spcPts val="0"/>
              </a:spcBef>
              <a:spcAft>
                <a:spcPts val="0"/>
              </a:spcAft>
              <a:buClr>
                <a:srgbClr val="002C5C"/>
              </a:buClr>
              <a:buSzPts val="1500"/>
              <a:buFont typeface="Calibri"/>
              <a:buChar char="●"/>
            </a:pPr>
            <a:r>
              <a:rPr lang="en" sz="1500">
                <a:solidFill>
                  <a:srgbClr val="002C5C"/>
                </a:solidFill>
                <a:latin typeface="Calibri"/>
                <a:ea typeface="Calibri"/>
                <a:cs typeface="Calibri"/>
                <a:sym typeface="Calibri"/>
              </a:rPr>
              <a:t>In all cases of documentation related to accumulating points the burden of proof lies with the Sport Clubs organization to provide it to the SCAC</a:t>
            </a:r>
            <a:endParaRPr sz="2100">
              <a:solidFill>
                <a:srgbClr val="002C5C"/>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3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FDC700"/>
                </a:solidFill>
              </a:rPr>
              <a:t>Point Based Allocation Categories 	</a:t>
            </a:r>
            <a:endParaRPr b="1">
              <a:solidFill>
                <a:srgbClr val="FDC700"/>
              </a:solidFill>
            </a:endParaRPr>
          </a:p>
        </p:txBody>
      </p:sp>
      <p:sp>
        <p:nvSpPr>
          <p:cNvPr id="162" name="Google Shape;162;p3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Clr>
                <a:srgbClr val="002C5C"/>
              </a:buClr>
              <a:buSzPts val="1800"/>
              <a:buChar char="●"/>
            </a:pPr>
            <a:r>
              <a:rPr lang="en">
                <a:solidFill>
                  <a:srgbClr val="002C5C"/>
                </a:solidFill>
              </a:rPr>
              <a:t>Administration</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Health &amp; Safety</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Game Officials</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Community Service</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Competitions &amp; Events</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Coaches, Volunteers, Instructors</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Travel</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Team Grade Point Average</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Fundraising &amp; Sponsorships</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Membership Engagement</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Point Deductions</a:t>
            </a:r>
            <a:endParaRPr>
              <a:solidFill>
                <a:srgbClr val="002C5C"/>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3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2C5C"/>
                </a:solidFill>
              </a:rPr>
              <a:t>Administration (Maximum 10 points)</a:t>
            </a:r>
            <a:endParaRPr b="1">
              <a:solidFill>
                <a:srgbClr val="002C5C"/>
              </a:solidFill>
            </a:endParaRPr>
          </a:p>
        </p:txBody>
      </p:sp>
      <p:sp>
        <p:nvSpPr>
          <p:cNvPr id="168" name="Google Shape;168;p3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lang="en" sz="1500">
                <a:solidFill>
                  <a:srgbClr val="002C5C"/>
                </a:solidFill>
                <a:latin typeface="Calibri"/>
                <a:ea typeface="Calibri"/>
                <a:cs typeface="Calibri"/>
                <a:sym typeface="Calibri"/>
              </a:rPr>
              <a:t>In order to gain points in this category, all club members must turn in all documentation prior to appropriate deadlines including but not limited to the handbook agreement, facility requests, travel requests, driver authorizations, roster verification, budget proposals, quotes, etc. </a:t>
            </a:r>
            <a:endParaRPr sz="1500">
              <a:solidFill>
                <a:srgbClr val="002C5C"/>
              </a:solidFill>
              <a:latin typeface="Calibri"/>
              <a:ea typeface="Calibri"/>
              <a:cs typeface="Calibri"/>
              <a:sym typeface="Calibri"/>
            </a:endParaRPr>
          </a:p>
          <a:p>
            <a:pPr indent="-323850" lvl="0" marL="457200" rtl="0" algn="l">
              <a:lnSpc>
                <a:spcPct val="100000"/>
              </a:lnSpc>
              <a:spcBef>
                <a:spcPts val="0"/>
              </a:spcBef>
              <a:spcAft>
                <a:spcPts val="0"/>
              </a:spcAft>
              <a:buClr>
                <a:srgbClr val="002C5C"/>
              </a:buClr>
              <a:buSzPts val="1500"/>
              <a:buFont typeface="Calibri"/>
              <a:buChar char="●"/>
            </a:pPr>
            <a:r>
              <a:rPr lang="en" sz="1500">
                <a:solidFill>
                  <a:srgbClr val="002C5C"/>
                </a:solidFill>
                <a:latin typeface="Calibri"/>
                <a:ea typeface="Calibri"/>
                <a:cs typeface="Calibri"/>
                <a:sym typeface="Calibri"/>
              </a:rPr>
              <a:t>The club must have had zero “After the Fact” transactions occur. The club must also have missed less than three Sport Clubs meetings throughout the school year. </a:t>
            </a:r>
            <a:r>
              <a:rPr b="1" lang="en" sz="1500">
                <a:solidFill>
                  <a:srgbClr val="002C5C"/>
                </a:solidFill>
                <a:latin typeface="Calibri"/>
                <a:ea typeface="Calibri"/>
                <a:cs typeface="Calibri"/>
                <a:sym typeface="Calibri"/>
              </a:rPr>
              <a:t>+2 points</a:t>
            </a:r>
            <a:endParaRPr b="1" sz="1500">
              <a:solidFill>
                <a:srgbClr val="002C5C"/>
              </a:solidFill>
              <a:latin typeface="Calibri"/>
              <a:ea typeface="Calibri"/>
              <a:cs typeface="Calibri"/>
              <a:sym typeface="Calibri"/>
            </a:endParaRPr>
          </a:p>
          <a:p>
            <a:pPr indent="-323850" lvl="0" marL="457200" rtl="0" algn="l">
              <a:lnSpc>
                <a:spcPct val="100000"/>
              </a:lnSpc>
              <a:spcBef>
                <a:spcPts val="0"/>
              </a:spcBef>
              <a:spcAft>
                <a:spcPts val="0"/>
              </a:spcAft>
              <a:buClr>
                <a:srgbClr val="002C5C"/>
              </a:buClr>
              <a:buSzPts val="1500"/>
              <a:buFont typeface="Calibri"/>
              <a:buChar char="●"/>
            </a:pPr>
            <a:r>
              <a:rPr lang="en" sz="1500">
                <a:solidFill>
                  <a:srgbClr val="002C5C"/>
                </a:solidFill>
                <a:latin typeface="Calibri"/>
                <a:ea typeface="Calibri"/>
                <a:cs typeface="Calibri"/>
                <a:sym typeface="Calibri"/>
              </a:rPr>
              <a:t>More than three club officers register for and attend the Fall Sport Clubs Officers Workshop. </a:t>
            </a:r>
            <a:r>
              <a:rPr b="1" lang="en" sz="1500">
                <a:solidFill>
                  <a:srgbClr val="002C5C"/>
                </a:solidFill>
                <a:latin typeface="Calibri"/>
                <a:ea typeface="Calibri"/>
                <a:cs typeface="Calibri"/>
                <a:sym typeface="Calibri"/>
              </a:rPr>
              <a:t>+1 point</a:t>
            </a:r>
            <a:endParaRPr b="1" sz="1500">
              <a:solidFill>
                <a:srgbClr val="002C5C"/>
              </a:solidFill>
              <a:latin typeface="Calibri"/>
              <a:ea typeface="Calibri"/>
              <a:cs typeface="Calibri"/>
              <a:sym typeface="Calibri"/>
            </a:endParaRPr>
          </a:p>
          <a:p>
            <a:pPr indent="-323850" lvl="0" marL="457200" rtl="0" algn="l">
              <a:lnSpc>
                <a:spcPct val="115000"/>
              </a:lnSpc>
              <a:spcBef>
                <a:spcPts val="0"/>
              </a:spcBef>
              <a:spcAft>
                <a:spcPts val="0"/>
              </a:spcAft>
              <a:buClr>
                <a:srgbClr val="002C5C"/>
              </a:buClr>
              <a:buSzPts val="1500"/>
              <a:buFont typeface="Calibri"/>
              <a:buChar char="●"/>
            </a:pPr>
            <a:r>
              <a:rPr lang="en" sz="1500">
                <a:solidFill>
                  <a:srgbClr val="002C5C"/>
                </a:solidFill>
                <a:latin typeface="Calibri"/>
                <a:ea typeface="Calibri"/>
                <a:cs typeface="Calibri"/>
                <a:sym typeface="Calibri"/>
              </a:rPr>
              <a:t>Sport Clubs organization compliant with monthly officer meeting requirements for duration of the academic year. </a:t>
            </a:r>
            <a:r>
              <a:rPr b="1" lang="en" sz="1500">
                <a:solidFill>
                  <a:srgbClr val="002C5C"/>
                </a:solidFill>
                <a:latin typeface="Calibri"/>
                <a:ea typeface="Calibri"/>
                <a:cs typeface="Calibri"/>
                <a:sym typeface="Calibri"/>
              </a:rPr>
              <a:t>+1 point</a:t>
            </a:r>
            <a:endParaRPr b="1" sz="1500">
              <a:solidFill>
                <a:srgbClr val="002C5C"/>
              </a:solidFill>
              <a:latin typeface="Calibri"/>
              <a:ea typeface="Calibri"/>
              <a:cs typeface="Calibri"/>
              <a:sym typeface="Calibri"/>
            </a:endParaRPr>
          </a:p>
          <a:p>
            <a:pPr indent="-323850" lvl="0" marL="457200" rtl="0" algn="l">
              <a:lnSpc>
                <a:spcPct val="115000"/>
              </a:lnSpc>
              <a:spcBef>
                <a:spcPts val="0"/>
              </a:spcBef>
              <a:spcAft>
                <a:spcPts val="0"/>
              </a:spcAft>
              <a:buClr>
                <a:srgbClr val="002C5C"/>
              </a:buClr>
              <a:buSzPts val="1500"/>
              <a:buFont typeface="Calibri"/>
              <a:buChar char="●"/>
            </a:pPr>
            <a:r>
              <a:rPr lang="en" sz="1500">
                <a:solidFill>
                  <a:srgbClr val="002C5C"/>
                </a:solidFill>
                <a:latin typeface="Calibri"/>
                <a:ea typeface="Calibri"/>
                <a:cs typeface="Calibri"/>
                <a:sym typeface="Calibri"/>
              </a:rPr>
              <a:t>Club leadership documents and reconciles all financial activity with Sport Clubs professional staff, including but not limited to completed Event Revenue &amp; Expense forms if applicable, Fund Reconciliation forms, etc. </a:t>
            </a:r>
            <a:r>
              <a:rPr b="1" lang="en" sz="1500">
                <a:solidFill>
                  <a:srgbClr val="002C5C"/>
                </a:solidFill>
                <a:latin typeface="Calibri"/>
                <a:ea typeface="Calibri"/>
                <a:cs typeface="Calibri"/>
                <a:sym typeface="Calibri"/>
              </a:rPr>
              <a:t>+1 point</a:t>
            </a:r>
            <a:endParaRPr b="1" sz="1500">
              <a:solidFill>
                <a:srgbClr val="002C5C"/>
              </a:solidFill>
              <a:latin typeface="Calibri"/>
              <a:ea typeface="Calibri"/>
              <a:cs typeface="Calibri"/>
              <a:sym typeface="Calibri"/>
            </a:endParaRPr>
          </a:p>
          <a:p>
            <a:pPr indent="-323850" lvl="0" marL="457200" rtl="0" algn="l">
              <a:lnSpc>
                <a:spcPct val="115000"/>
              </a:lnSpc>
              <a:spcBef>
                <a:spcPts val="0"/>
              </a:spcBef>
              <a:spcAft>
                <a:spcPts val="0"/>
              </a:spcAft>
              <a:buClr>
                <a:srgbClr val="002C5C"/>
              </a:buClr>
              <a:buSzPts val="1500"/>
              <a:buFont typeface="Calibri"/>
              <a:buChar char="●"/>
            </a:pPr>
            <a:r>
              <a:rPr lang="en" sz="1500">
                <a:solidFill>
                  <a:srgbClr val="002C5C"/>
                </a:solidFill>
                <a:latin typeface="Calibri"/>
                <a:ea typeface="Calibri"/>
                <a:cs typeface="Calibri"/>
                <a:sym typeface="Calibri"/>
              </a:rPr>
              <a:t>Club awarded Sport Clubs organization of the month. </a:t>
            </a:r>
            <a:r>
              <a:rPr b="1" lang="en" sz="1500">
                <a:solidFill>
                  <a:srgbClr val="002C5C"/>
                </a:solidFill>
                <a:latin typeface="Calibri"/>
                <a:ea typeface="Calibri"/>
                <a:cs typeface="Calibri"/>
                <a:sym typeface="Calibri"/>
              </a:rPr>
              <a:t>+5 points</a:t>
            </a:r>
            <a:endParaRPr b="1" sz="2100">
              <a:solidFill>
                <a:srgbClr val="002C5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lang="en">
                <a:solidFill>
                  <a:srgbClr val="002C5C"/>
                </a:solidFill>
              </a:rPr>
              <a:t>2023 - 2024 Sport Club Officer Orientation</a:t>
            </a:r>
            <a:endParaRPr b="1">
              <a:solidFill>
                <a:srgbClr val="002C5C"/>
              </a:solidFill>
            </a:endParaRPr>
          </a:p>
        </p:txBody>
      </p:sp>
      <p:sp>
        <p:nvSpPr>
          <p:cNvPr id="61" name="Google Shape;61;p14"/>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SzPts val="605"/>
              <a:buNone/>
            </a:pPr>
            <a:r>
              <a:rPr lang="en" sz="2240">
                <a:solidFill>
                  <a:srgbClr val="FDC700"/>
                </a:solidFill>
              </a:rPr>
              <a:t>Monday, September 25, 2023</a:t>
            </a:r>
            <a:endParaRPr sz="2240">
              <a:solidFill>
                <a:srgbClr val="FDC700"/>
              </a:solidFill>
            </a:endParaRPr>
          </a:p>
          <a:p>
            <a:pPr indent="0" lvl="0" marL="0" rtl="0" algn="ctr">
              <a:lnSpc>
                <a:spcPct val="115000"/>
              </a:lnSpc>
              <a:spcBef>
                <a:spcPts val="0"/>
              </a:spcBef>
              <a:spcAft>
                <a:spcPts val="0"/>
              </a:spcAft>
              <a:buSzPts val="605"/>
              <a:buNone/>
            </a:pPr>
            <a:r>
              <a:rPr lang="en" sz="2240">
                <a:solidFill>
                  <a:srgbClr val="FDC700"/>
                </a:solidFill>
              </a:rPr>
              <a:t>7:00pm - 10:00pm</a:t>
            </a:r>
            <a:endParaRPr sz="2240">
              <a:solidFill>
                <a:srgbClr val="FDC700"/>
              </a:solidFill>
            </a:endParaRPr>
          </a:p>
          <a:p>
            <a:pPr indent="0" lvl="0" marL="0" rtl="0" algn="ctr">
              <a:lnSpc>
                <a:spcPct val="115000"/>
              </a:lnSpc>
              <a:spcBef>
                <a:spcPts val="0"/>
              </a:spcBef>
              <a:spcAft>
                <a:spcPts val="0"/>
              </a:spcAft>
              <a:buSzPts val="605"/>
              <a:buNone/>
            </a:pPr>
            <a:r>
              <a:rPr lang="en" sz="2240">
                <a:solidFill>
                  <a:srgbClr val="FDC700"/>
                </a:solidFill>
              </a:rPr>
              <a:t>Oakes Academic Building Rm 105</a:t>
            </a:r>
            <a:endParaRPr sz="2240">
              <a:solidFill>
                <a:srgbClr val="FDC700"/>
              </a:solidFill>
            </a:endParaRPr>
          </a:p>
        </p:txBody>
      </p:sp>
      <p:sp>
        <p:nvSpPr>
          <p:cNvPr id="62" name="Google Shape;62;p14"/>
          <p:cNvSpPr txBox="1"/>
          <p:nvPr/>
        </p:nvSpPr>
        <p:spPr>
          <a:xfrm>
            <a:off x="81850" y="4633375"/>
            <a:ext cx="2250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rgbClr val="002C5C"/>
                </a:solidFill>
              </a:rPr>
              <a:t>Add logo here</a:t>
            </a:r>
            <a:endParaRPr>
              <a:solidFill>
                <a:srgbClr val="002C5C"/>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3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2C5C"/>
                </a:solidFill>
              </a:rPr>
              <a:t>Health &amp; Safety (10)</a:t>
            </a:r>
            <a:endParaRPr b="1">
              <a:solidFill>
                <a:srgbClr val="002C5C"/>
              </a:solidFill>
            </a:endParaRPr>
          </a:p>
          <a:p>
            <a:pPr indent="0" lvl="0" marL="0" rtl="0" algn="l">
              <a:spcBef>
                <a:spcPts val="0"/>
              </a:spcBef>
              <a:spcAft>
                <a:spcPts val="0"/>
              </a:spcAft>
              <a:buNone/>
            </a:pPr>
            <a:r>
              <a:t/>
            </a:r>
            <a:endParaRPr b="1">
              <a:solidFill>
                <a:srgbClr val="002C5C"/>
              </a:solidFill>
            </a:endParaRPr>
          </a:p>
        </p:txBody>
      </p:sp>
      <p:sp>
        <p:nvSpPr>
          <p:cNvPr id="174" name="Google Shape;174;p3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Clr>
                <a:srgbClr val="002C5C"/>
              </a:buClr>
              <a:buSzPts val="1400"/>
              <a:buFont typeface="Calibri"/>
              <a:buChar char="●"/>
            </a:pPr>
            <a:r>
              <a:rPr lang="en" sz="1400">
                <a:solidFill>
                  <a:srgbClr val="002C5C"/>
                </a:solidFill>
                <a:latin typeface="Calibri"/>
                <a:ea typeface="Calibri"/>
                <a:cs typeface="Calibri"/>
                <a:sym typeface="Calibri"/>
              </a:rPr>
              <a:t>One of the high impact activity Sport Clubs organizations that require concussion baseline testing </a:t>
            </a:r>
            <a:r>
              <a:rPr b="1" lang="en" sz="1400">
                <a:solidFill>
                  <a:srgbClr val="002C5C"/>
                </a:solidFill>
                <a:latin typeface="Calibri"/>
                <a:ea typeface="Calibri"/>
                <a:cs typeface="Calibri"/>
                <a:sym typeface="Calibri"/>
              </a:rPr>
              <a:t>and</a:t>
            </a:r>
            <a:r>
              <a:rPr lang="en" sz="1400">
                <a:solidFill>
                  <a:srgbClr val="002C5C"/>
                </a:solidFill>
                <a:latin typeface="Calibri"/>
                <a:ea typeface="Calibri"/>
                <a:cs typeface="Calibri"/>
                <a:sym typeface="Calibri"/>
              </a:rPr>
              <a:t> completely compliant with Athletics &amp; Recreation Athletic Trainers’ requirements.  </a:t>
            </a:r>
            <a:r>
              <a:rPr b="1" lang="en" sz="1400">
                <a:solidFill>
                  <a:srgbClr val="002C5C"/>
                </a:solidFill>
                <a:latin typeface="Calibri"/>
                <a:ea typeface="Calibri"/>
                <a:cs typeface="Calibri"/>
                <a:sym typeface="Calibri"/>
              </a:rPr>
              <a:t>+1 point</a:t>
            </a:r>
            <a:endParaRPr b="1" sz="1400">
              <a:solidFill>
                <a:srgbClr val="002C5C"/>
              </a:solidFill>
              <a:latin typeface="Calibri"/>
              <a:ea typeface="Calibri"/>
              <a:cs typeface="Calibri"/>
              <a:sym typeface="Calibri"/>
            </a:endParaRPr>
          </a:p>
          <a:p>
            <a:pPr indent="-317500" lvl="0" marL="457200" rtl="0" algn="l">
              <a:lnSpc>
                <a:spcPct val="115000"/>
              </a:lnSpc>
              <a:spcBef>
                <a:spcPts val="0"/>
              </a:spcBef>
              <a:spcAft>
                <a:spcPts val="0"/>
              </a:spcAft>
              <a:buClr>
                <a:srgbClr val="002C5C"/>
              </a:buClr>
              <a:buSzPts val="1400"/>
              <a:buFont typeface="Calibri"/>
              <a:buChar char="●"/>
            </a:pPr>
            <a:r>
              <a:rPr lang="en" sz="1400">
                <a:solidFill>
                  <a:srgbClr val="002C5C"/>
                </a:solidFill>
                <a:latin typeface="Calibri"/>
                <a:ea typeface="Calibri"/>
                <a:cs typeface="Calibri"/>
                <a:sym typeface="Calibri"/>
              </a:rPr>
              <a:t>Club leadership submits complete and accurate accident and/or incident reports to Athletics and Recreation staff within 48 hours of the occurrence. </a:t>
            </a:r>
            <a:r>
              <a:rPr b="1" lang="en" sz="1400">
                <a:solidFill>
                  <a:srgbClr val="002C5C"/>
                </a:solidFill>
                <a:latin typeface="Calibri"/>
                <a:ea typeface="Calibri"/>
                <a:cs typeface="Calibri"/>
                <a:sym typeface="Calibri"/>
              </a:rPr>
              <a:t>+1 point</a:t>
            </a:r>
            <a:endParaRPr b="1" sz="1400">
              <a:solidFill>
                <a:srgbClr val="002C5C"/>
              </a:solidFill>
              <a:latin typeface="Calibri"/>
              <a:ea typeface="Calibri"/>
              <a:cs typeface="Calibri"/>
              <a:sym typeface="Calibri"/>
            </a:endParaRPr>
          </a:p>
          <a:p>
            <a:pPr indent="-317500" lvl="0" marL="457200" rtl="0" algn="l">
              <a:lnSpc>
                <a:spcPct val="115000"/>
              </a:lnSpc>
              <a:spcBef>
                <a:spcPts val="0"/>
              </a:spcBef>
              <a:spcAft>
                <a:spcPts val="0"/>
              </a:spcAft>
              <a:buClr>
                <a:srgbClr val="002C5C"/>
              </a:buClr>
              <a:buSzPts val="1400"/>
              <a:buFont typeface="Calibri"/>
              <a:buChar char="●"/>
            </a:pPr>
            <a:r>
              <a:rPr lang="en" sz="1400">
                <a:solidFill>
                  <a:srgbClr val="002C5C"/>
                </a:solidFill>
                <a:latin typeface="Calibri"/>
                <a:ea typeface="Calibri"/>
                <a:cs typeface="Calibri"/>
                <a:sym typeface="Calibri"/>
              </a:rPr>
              <a:t>Club has at least two Health &amp; Safety officers certified in CPR/AED/First Aid. </a:t>
            </a:r>
            <a:r>
              <a:rPr b="1" lang="en" sz="1400">
                <a:solidFill>
                  <a:srgbClr val="002C5C"/>
                </a:solidFill>
                <a:latin typeface="Calibri"/>
                <a:ea typeface="Calibri"/>
                <a:cs typeface="Calibri"/>
                <a:sym typeface="Calibri"/>
              </a:rPr>
              <a:t>+2 points</a:t>
            </a:r>
            <a:endParaRPr b="1" sz="1400">
              <a:solidFill>
                <a:srgbClr val="002C5C"/>
              </a:solidFill>
              <a:latin typeface="Calibri"/>
              <a:ea typeface="Calibri"/>
              <a:cs typeface="Calibri"/>
              <a:sym typeface="Calibri"/>
            </a:endParaRPr>
          </a:p>
          <a:p>
            <a:pPr indent="-317500" lvl="0" marL="457200" rtl="0" algn="l">
              <a:lnSpc>
                <a:spcPct val="115000"/>
              </a:lnSpc>
              <a:spcBef>
                <a:spcPts val="0"/>
              </a:spcBef>
              <a:spcAft>
                <a:spcPts val="0"/>
              </a:spcAft>
              <a:buClr>
                <a:srgbClr val="002C5C"/>
              </a:buClr>
              <a:buSzPts val="1400"/>
              <a:buFont typeface="Calibri"/>
              <a:buChar char="●"/>
            </a:pPr>
            <a:r>
              <a:rPr lang="en" sz="1400">
                <a:solidFill>
                  <a:srgbClr val="002C5C"/>
                </a:solidFill>
                <a:latin typeface="Calibri"/>
                <a:ea typeface="Calibri"/>
                <a:cs typeface="Calibri"/>
                <a:sym typeface="Calibri"/>
              </a:rPr>
              <a:t>Club has at least one additional member certified in CPR/AED/First Aid. +</a:t>
            </a:r>
            <a:r>
              <a:rPr b="1" lang="en" sz="1400">
                <a:solidFill>
                  <a:srgbClr val="002C5C"/>
                </a:solidFill>
                <a:latin typeface="Calibri"/>
                <a:ea typeface="Calibri"/>
                <a:cs typeface="Calibri"/>
                <a:sym typeface="Calibri"/>
              </a:rPr>
              <a:t>1 points</a:t>
            </a:r>
            <a:endParaRPr b="1" sz="1400">
              <a:solidFill>
                <a:srgbClr val="002C5C"/>
              </a:solidFill>
              <a:latin typeface="Calibri"/>
              <a:ea typeface="Calibri"/>
              <a:cs typeface="Calibri"/>
              <a:sym typeface="Calibri"/>
            </a:endParaRPr>
          </a:p>
          <a:p>
            <a:pPr indent="-317500" lvl="0" marL="457200" rtl="0" algn="l">
              <a:lnSpc>
                <a:spcPct val="115000"/>
              </a:lnSpc>
              <a:spcBef>
                <a:spcPts val="0"/>
              </a:spcBef>
              <a:spcAft>
                <a:spcPts val="0"/>
              </a:spcAft>
              <a:buClr>
                <a:srgbClr val="002C5C"/>
              </a:buClr>
              <a:buSzPts val="1400"/>
              <a:buFont typeface="Calibri"/>
              <a:buChar char="●"/>
            </a:pPr>
            <a:r>
              <a:rPr lang="en" sz="1400">
                <a:solidFill>
                  <a:srgbClr val="002C5C"/>
                </a:solidFill>
                <a:latin typeface="Calibri"/>
                <a:ea typeface="Calibri"/>
                <a:cs typeface="Calibri"/>
                <a:sym typeface="Calibri"/>
              </a:rPr>
              <a:t>Club has prepared Health &amp; Safety officers and/or certified lifeguards at all practices (verified via practice audits). +</a:t>
            </a:r>
            <a:r>
              <a:rPr b="1" lang="en" sz="1400">
                <a:solidFill>
                  <a:srgbClr val="002C5C"/>
                </a:solidFill>
                <a:latin typeface="Calibri"/>
                <a:ea typeface="Calibri"/>
                <a:cs typeface="Calibri"/>
                <a:sym typeface="Calibri"/>
              </a:rPr>
              <a:t>4 points</a:t>
            </a:r>
            <a:endParaRPr b="1" sz="1400">
              <a:solidFill>
                <a:srgbClr val="002C5C"/>
              </a:solidFill>
              <a:latin typeface="Calibri"/>
              <a:ea typeface="Calibri"/>
              <a:cs typeface="Calibri"/>
              <a:sym typeface="Calibri"/>
            </a:endParaRPr>
          </a:p>
          <a:p>
            <a:pPr indent="-317500" lvl="1" marL="914400" rtl="0" algn="l">
              <a:lnSpc>
                <a:spcPct val="115000"/>
              </a:lnSpc>
              <a:spcBef>
                <a:spcPts val="0"/>
              </a:spcBef>
              <a:spcAft>
                <a:spcPts val="0"/>
              </a:spcAft>
              <a:buClr>
                <a:srgbClr val="002C5C"/>
              </a:buClr>
              <a:buSzPts val="1400"/>
              <a:buFont typeface="Calibri"/>
              <a:buChar char="○"/>
            </a:pPr>
            <a:r>
              <a:rPr lang="en">
                <a:solidFill>
                  <a:srgbClr val="002C5C"/>
                </a:solidFill>
                <a:latin typeface="Calibri"/>
                <a:ea typeface="Calibri"/>
                <a:cs typeface="Calibri"/>
                <a:sym typeface="Calibri"/>
              </a:rPr>
              <a:t>Prepared Health &amp; Safety Officers includes: having an equipped first aid kit at the practice site, completed and valid CPR/AED/First Aid or Lifeguard certification on file with Sport Clubs administration, and knowledge of Sport Clubs professional staff personal contact information in case of emergency.</a:t>
            </a:r>
            <a:endParaRPr>
              <a:solidFill>
                <a:srgbClr val="002C5C"/>
              </a:solidFill>
              <a:latin typeface="Calibri"/>
              <a:ea typeface="Calibri"/>
              <a:cs typeface="Calibri"/>
              <a:sym typeface="Calibri"/>
            </a:endParaRPr>
          </a:p>
          <a:p>
            <a:pPr indent="-317500" lvl="0" marL="457200" rtl="0" algn="l">
              <a:lnSpc>
                <a:spcPct val="115000"/>
              </a:lnSpc>
              <a:spcBef>
                <a:spcPts val="0"/>
              </a:spcBef>
              <a:spcAft>
                <a:spcPts val="0"/>
              </a:spcAft>
              <a:buClr>
                <a:srgbClr val="002C5C"/>
              </a:buClr>
              <a:buSzPts val="1400"/>
              <a:buFont typeface="Calibri"/>
              <a:buChar char="●"/>
            </a:pPr>
            <a:r>
              <a:rPr lang="en" sz="1400">
                <a:solidFill>
                  <a:srgbClr val="002C5C"/>
                </a:solidFill>
                <a:latin typeface="Calibri"/>
                <a:ea typeface="Calibri"/>
                <a:cs typeface="Calibri"/>
                <a:sym typeface="Calibri"/>
              </a:rPr>
              <a:t>All club members complete concussion education and baseline testing prior to the first competitive scrimmage or contest. </a:t>
            </a:r>
            <a:r>
              <a:rPr b="1" lang="en" sz="1400">
                <a:solidFill>
                  <a:srgbClr val="002C5C"/>
                </a:solidFill>
                <a:latin typeface="Calibri"/>
                <a:ea typeface="Calibri"/>
                <a:cs typeface="Calibri"/>
                <a:sym typeface="Calibri"/>
              </a:rPr>
              <a:t>+1 point</a:t>
            </a:r>
            <a:endParaRPr b="1" sz="2000">
              <a:solidFill>
                <a:srgbClr val="002C5C"/>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3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2C5C"/>
                </a:solidFill>
              </a:rPr>
              <a:t>Game Officials (7)</a:t>
            </a:r>
            <a:endParaRPr b="1">
              <a:solidFill>
                <a:srgbClr val="002C5C"/>
              </a:solidFill>
            </a:endParaRPr>
          </a:p>
        </p:txBody>
      </p:sp>
      <p:sp>
        <p:nvSpPr>
          <p:cNvPr id="180" name="Google Shape;180;p3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Clr>
                <a:srgbClr val="002C5C"/>
              </a:buClr>
              <a:buSzPts val="1800"/>
              <a:buFont typeface="Calibri"/>
              <a:buChar char="●"/>
            </a:pPr>
            <a:r>
              <a:rPr lang="en">
                <a:solidFill>
                  <a:srgbClr val="002C5C"/>
                </a:solidFill>
                <a:latin typeface="Calibri"/>
                <a:ea typeface="Calibri"/>
                <a:cs typeface="Calibri"/>
                <a:sym typeface="Calibri"/>
              </a:rPr>
              <a:t>One official is required for each game/contest/event. </a:t>
            </a:r>
            <a:r>
              <a:rPr b="1" lang="en">
                <a:solidFill>
                  <a:srgbClr val="002C5C"/>
                </a:solidFill>
                <a:latin typeface="Calibri"/>
                <a:ea typeface="Calibri"/>
                <a:cs typeface="Calibri"/>
                <a:sym typeface="Calibri"/>
              </a:rPr>
              <a:t>+1 point </a:t>
            </a:r>
            <a:endParaRPr b="1">
              <a:solidFill>
                <a:srgbClr val="002C5C"/>
              </a:solidFill>
              <a:latin typeface="Calibri"/>
              <a:ea typeface="Calibri"/>
              <a:cs typeface="Calibri"/>
              <a:sym typeface="Calibri"/>
            </a:endParaRPr>
          </a:p>
          <a:p>
            <a:pPr indent="-342900" lvl="0" marL="457200" rtl="0" algn="l">
              <a:lnSpc>
                <a:spcPct val="115000"/>
              </a:lnSpc>
              <a:spcBef>
                <a:spcPts val="0"/>
              </a:spcBef>
              <a:spcAft>
                <a:spcPts val="0"/>
              </a:spcAft>
              <a:buClr>
                <a:srgbClr val="002C5C"/>
              </a:buClr>
              <a:buSzPts val="1800"/>
              <a:buFont typeface="Calibri"/>
              <a:buChar char="●"/>
            </a:pPr>
            <a:r>
              <a:rPr lang="en">
                <a:solidFill>
                  <a:srgbClr val="002C5C"/>
                </a:solidFill>
                <a:latin typeface="Calibri"/>
                <a:ea typeface="Calibri"/>
                <a:cs typeface="Calibri"/>
                <a:sym typeface="Calibri"/>
              </a:rPr>
              <a:t>Two officials required for each game/contest/event. </a:t>
            </a:r>
            <a:r>
              <a:rPr b="1" lang="en">
                <a:solidFill>
                  <a:srgbClr val="002C5C"/>
                </a:solidFill>
                <a:latin typeface="Calibri"/>
                <a:ea typeface="Calibri"/>
                <a:cs typeface="Calibri"/>
                <a:sym typeface="Calibri"/>
              </a:rPr>
              <a:t>+2 points </a:t>
            </a:r>
            <a:endParaRPr b="1">
              <a:solidFill>
                <a:srgbClr val="002C5C"/>
              </a:solidFill>
              <a:latin typeface="Calibri"/>
              <a:ea typeface="Calibri"/>
              <a:cs typeface="Calibri"/>
              <a:sym typeface="Calibri"/>
            </a:endParaRPr>
          </a:p>
          <a:p>
            <a:pPr indent="-342900" lvl="0" marL="457200" rtl="0" algn="l">
              <a:lnSpc>
                <a:spcPct val="115000"/>
              </a:lnSpc>
              <a:spcBef>
                <a:spcPts val="0"/>
              </a:spcBef>
              <a:spcAft>
                <a:spcPts val="0"/>
              </a:spcAft>
              <a:buClr>
                <a:srgbClr val="002C5C"/>
              </a:buClr>
              <a:buSzPts val="1800"/>
              <a:buFont typeface="Calibri"/>
              <a:buChar char="●"/>
            </a:pPr>
            <a:r>
              <a:rPr lang="en">
                <a:solidFill>
                  <a:srgbClr val="002C5C"/>
                </a:solidFill>
                <a:latin typeface="Calibri"/>
                <a:ea typeface="Calibri"/>
                <a:cs typeface="Calibri"/>
                <a:sym typeface="Calibri"/>
              </a:rPr>
              <a:t>Three officials required for each game/contest/event. </a:t>
            </a:r>
            <a:r>
              <a:rPr b="1" lang="en">
                <a:solidFill>
                  <a:srgbClr val="002C5C"/>
                </a:solidFill>
                <a:latin typeface="Calibri"/>
                <a:ea typeface="Calibri"/>
                <a:cs typeface="Calibri"/>
                <a:sym typeface="Calibri"/>
              </a:rPr>
              <a:t>+3 points</a:t>
            </a:r>
            <a:endParaRPr b="1">
              <a:solidFill>
                <a:srgbClr val="002C5C"/>
              </a:solidFill>
              <a:latin typeface="Calibri"/>
              <a:ea typeface="Calibri"/>
              <a:cs typeface="Calibri"/>
              <a:sym typeface="Calibri"/>
            </a:endParaRPr>
          </a:p>
          <a:p>
            <a:pPr indent="-342900" lvl="0" marL="457200" rtl="0" algn="l">
              <a:lnSpc>
                <a:spcPct val="115000"/>
              </a:lnSpc>
              <a:spcBef>
                <a:spcPts val="0"/>
              </a:spcBef>
              <a:spcAft>
                <a:spcPts val="0"/>
              </a:spcAft>
              <a:buClr>
                <a:srgbClr val="002C5C"/>
              </a:buClr>
              <a:buSzPts val="1800"/>
              <a:buFont typeface="Calibri"/>
              <a:buChar char="●"/>
            </a:pPr>
            <a:r>
              <a:rPr lang="en">
                <a:solidFill>
                  <a:srgbClr val="002C5C"/>
                </a:solidFill>
                <a:latin typeface="Calibri"/>
                <a:ea typeface="Calibri"/>
                <a:cs typeface="Calibri"/>
                <a:sym typeface="Calibri"/>
              </a:rPr>
              <a:t>Four officials required for each game/contest/event. </a:t>
            </a:r>
            <a:r>
              <a:rPr b="1" lang="en">
                <a:solidFill>
                  <a:srgbClr val="002C5C"/>
                </a:solidFill>
                <a:latin typeface="Calibri"/>
                <a:ea typeface="Calibri"/>
                <a:cs typeface="Calibri"/>
                <a:sym typeface="Calibri"/>
              </a:rPr>
              <a:t>+4 points</a:t>
            </a:r>
            <a:endParaRPr b="1">
              <a:solidFill>
                <a:srgbClr val="002C5C"/>
              </a:solidFill>
              <a:latin typeface="Calibri"/>
              <a:ea typeface="Calibri"/>
              <a:cs typeface="Calibri"/>
              <a:sym typeface="Calibri"/>
            </a:endParaRPr>
          </a:p>
          <a:p>
            <a:pPr indent="-342900" lvl="0" marL="457200" rtl="0" algn="l">
              <a:lnSpc>
                <a:spcPct val="115000"/>
              </a:lnSpc>
              <a:spcBef>
                <a:spcPts val="0"/>
              </a:spcBef>
              <a:spcAft>
                <a:spcPts val="0"/>
              </a:spcAft>
              <a:buClr>
                <a:srgbClr val="002C5C"/>
              </a:buClr>
              <a:buSzPts val="1800"/>
              <a:buFont typeface="Calibri"/>
              <a:buChar char="●"/>
            </a:pPr>
            <a:r>
              <a:rPr lang="en">
                <a:solidFill>
                  <a:srgbClr val="002C5C"/>
                </a:solidFill>
                <a:latin typeface="Calibri"/>
                <a:ea typeface="Calibri"/>
                <a:cs typeface="Calibri"/>
                <a:sym typeface="Calibri"/>
              </a:rPr>
              <a:t>Club provides hospitalities to visiting officiating staff. </a:t>
            </a:r>
            <a:r>
              <a:rPr b="1" lang="en">
                <a:solidFill>
                  <a:srgbClr val="002C5C"/>
                </a:solidFill>
                <a:latin typeface="Calibri"/>
                <a:ea typeface="Calibri"/>
                <a:cs typeface="Calibri"/>
                <a:sym typeface="Calibri"/>
              </a:rPr>
              <a:t>+2 points</a:t>
            </a:r>
            <a:endParaRPr b="1">
              <a:solidFill>
                <a:srgbClr val="002C5C"/>
              </a:solidFill>
              <a:latin typeface="Calibri"/>
              <a:ea typeface="Calibri"/>
              <a:cs typeface="Calibri"/>
              <a:sym typeface="Calibri"/>
            </a:endParaRPr>
          </a:p>
          <a:p>
            <a:pPr indent="-342900" lvl="1" marL="914400" rtl="0" algn="l">
              <a:lnSpc>
                <a:spcPct val="115000"/>
              </a:lnSpc>
              <a:spcBef>
                <a:spcPts val="0"/>
              </a:spcBef>
              <a:spcAft>
                <a:spcPts val="0"/>
              </a:spcAft>
              <a:buClr>
                <a:srgbClr val="002C5C"/>
              </a:buClr>
              <a:buSzPts val="1800"/>
              <a:buFont typeface="Calibri"/>
              <a:buChar char="○"/>
            </a:pPr>
            <a:r>
              <a:rPr lang="en" sz="1800">
                <a:solidFill>
                  <a:srgbClr val="002C5C"/>
                </a:solidFill>
                <a:latin typeface="Calibri"/>
                <a:ea typeface="Calibri"/>
                <a:cs typeface="Calibri"/>
                <a:sym typeface="Calibri"/>
              </a:rPr>
              <a:t>Receipts reflecting food for officials required to receive points.</a:t>
            </a:r>
            <a:endParaRPr sz="1800">
              <a:solidFill>
                <a:srgbClr val="002C5C"/>
              </a:solidFill>
              <a:latin typeface="Calibri"/>
              <a:ea typeface="Calibri"/>
              <a:cs typeface="Calibri"/>
              <a:sym typeface="Calibri"/>
            </a:endParaRPr>
          </a:p>
          <a:p>
            <a:pPr indent="-342900" lvl="0" marL="457200" rtl="0" algn="l">
              <a:lnSpc>
                <a:spcPct val="115000"/>
              </a:lnSpc>
              <a:spcBef>
                <a:spcPts val="0"/>
              </a:spcBef>
              <a:spcAft>
                <a:spcPts val="0"/>
              </a:spcAft>
              <a:buClr>
                <a:srgbClr val="002C5C"/>
              </a:buClr>
              <a:buSzPts val="1800"/>
              <a:buFont typeface="Calibri"/>
              <a:buChar char="●"/>
            </a:pPr>
            <a:r>
              <a:rPr lang="en">
                <a:solidFill>
                  <a:srgbClr val="002C5C"/>
                </a:solidFill>
                <a:latin typeface="Calibri"/>
                <a:ea typeface="Calibri"/>
                <a:cs typeface="Calibri"/>
                <a:sym typeface="Calibri"/>
              </a:rPr>
              <a:t>Officials paid through league dues - no additional transactions required. </a:t>
            </a:r>
            <a:r>
              <a:rPr b="1" lang="en">
                <a:solidFill>
                  <a:srgbClr val="002C5C"/>
                </a:solidFill>
                <a:latin typeface="Calibri"/>
                <a:ea typeface="Calibri"/>
                <a:cs typeface="Calibri"/>
                <a:sym typeface="Calibri"/>
              </a:rPr>
              <a:t>+1 point</a:t>
            </a:r>
            <a:endParaRPr b="1" sz="2400">
              <a:solidFill>
                <a:srgbClr val="002C5C"/>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3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2C5C"/>
                </a:solidFill>
              </a:rPr>
              <a:t>Community Service (10)</a:t>
            </a:r>
            <a:endParaRPr b="1">
              <a:solidFill>
                <a:srgbClr val="002C5C"/>
              </a:solidFill>
            </a:endParaRPr>
          </a:p>
        </p:txBody>
      </p:sp>
      <p:sp>
        <p:nvSpPr>
          <p:cNvPr id="186" name="Google Shape;186;p3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Clr>
                <a:schemeClr val="dk1"/>
              </a:buClr>
              <a:buSzPts val="1100"/>
              <a:buFont typeface="Arial"/>
              <a:buNone/>
            </a:pPr>
            <a:r>
              <a:rPr lang="en" sz="1600">
                <a:solidFill>
                  <a:srgbClr val="002C5C"/>
                </a:solidFill>
                <a:latin typeface="Calibri"/>
                <a:ea typeface="Calibri"/>
                <a:cs typeface="Calibri"/>
                <a:sym typeface="Calibri"/>
              </a:rPr>
              <a:t>Volunteer time/labor/services for a non-profit or community-affiliated organization. Community service must be verified via the form found on the Sport Clubs Officer Resource webpage. Clubs may not receive monetary awards in exchange for volunteering for it to count towards points in this category (see Rule 17.ix). This category is capped at 10 points. Individuals that reach 10 hours of service count toward category total.</a:t>
            </a:r>
            <a:endParaRPr sz="1600">
              <a:solidFill>
                <a:srgbClr val="002C5C"/>
              </a:solidFill>
              <a:latin typeface="Calibri"/>
              <a:ea typeface="Calibri"/>
              <a:cs typeface="Calibri"/>
              <a:sym typeface="Calibri"/>
            </a:endParaRPr>
          </a:p>
          <a:p>
            <a:pPr indent="-330200" lvl="0" marL="457200" rtl="0" algn="l">
              <a:lnSpc>
                <a:spcPct val="100000"/>
              </a:lnSpc>
              <a:spcBef>
                <a:spcPts val="0"/>
              </a:spcBef>
              <a:spcAft>
                <a:spcPts val="0"/>
              </a:spcAft>
              <a:buClr>
                <a:srgbClr val="002C5C"/>
              </a:buClr>
              <a:buSzPts val="1600"/>
              <a:buFont typeface="Calibri"/>
              <a:buChar char="●"/>
            </a:pPr>
            <a:r>
              <a:rPr lang="en" sz="1600">
                <a:solidFill>
                  <a:srgbClr val="002C5C"/>
                </a:solidFill>
                <a:latin typeface="Calibri"/>
                <a:ea typeface="Calibri"/>
                <a:cs typeface="Calibri"/>
                <a:sym typeface="Calibri"/>
              </a:rPr>
              <a:t>One member completes one hour of verified community service (cap 10 hours) = </a:t>
            </a:r>
            <a:r>
              <a:rPr b="1" lang="en" sz="1600">
                <a:solidFill>
                  <a:srgbClr val="002C5C"/>
                </a:solidFill>
                <a:latin typeface="Calibri"/>
                <a:ea typeface="Calibri"/>
                <a:cs typeface="Calibri"/>
                <a:sym typeface="Calibri"/>
              </a:rPr>
              <a:t>0.1 points</a:t>
            </a:r>
            <a:endParaRPr b="1" sz="1600">
              <a:solidFill>
                <a:srgbClr val="002C5C"/>
              </a:solidFill>
              <a:latin typeface="Calibri"/>
              <a:ea typeface="Calibri"/>
              <a:cs typeface="Calibri"/>
              <a:sym typeface="Calibri"/>
            </a:endParaRPr>
          </a:p>
          <a:p>
            <a:pPr indent="-330200" lvl="0" marL="457200" rtl="0" algn="l">
              <a:lnSpc>
                <a:spcPct val="100000"/>
              </a:lnSpc>
              <a:spcBef>
                <a:spcPts val="0"/>
              </a:spcBef>
              <a:spcAft>
                <a:spcPts val="0"/>
              </a:spcAft>
              <a:buClr>
                <a:srgbClr val="002C5C"/>
              </a:buClr>
              <a:buSzPts val="1600"/>
              <a:buFont typeface="Calibri"/>
              <a:buChar char="●"/>
            </a:pPr>
            <a:r>
              <a:rPr lang="en" sz="1600">
                <a:solidFill>
                  <a:srgbClr val="002C5C"/>
                </a:solidFill>
                <a:latin typeface="Calibri"/>
                <a:ea typeface="Calibri"/>
                <a:cs typeface="Calibri"/>
                <a:sym typeface="Calibri"/>
              </a:rPr>
              <a:t>10 members complete 1 hour OR 1 member completes 10 hours = </a:t>
            </a:r>
            <a:r>
              <a:rPr b="1" lang="en" sz="1600">
                <a:solidFill>
                  <a:srgbClr val="002C5C"/>
                </a:solidFill>
                <a:latin typeface="Calibri"/>
                <a:ea typeface="Calibri"/>
                <a:cs typeface="Calibri"/>
                <a:sym typeface="Calibri"/>
              </a:rPr>
              <a:t>1 point</a:t>
            </a:r>
            <a:endParaRPr b="1" sz="2200">
              <a:solidFill>
                <a:srgbClr val="002C5C"/>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3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2C5C"/>
                </a:solidFill>
              </a:rPr>
              <a:t>Competition &amp; Events (21)</a:t>
            </a:r>
            <a:endParaRPr b="1">
              <a:solidFill>
                <a:srgbClr val="002C5C"/>
              </a:solidFill>
            </a:endParaRPr>
          </a:p>
        </p:txBody>
      </p:sp>
      <p:sp>
        <p:nvSpPr>
          <p:cNvPr id="192" name="Google Shape;192;p3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17500" lvl="0" marL="457200" rtl="0" algn="l">
              <a:lnSpc>
                <a:spcPct val="100000"/>
              </a:lnSpc>
              <a:spcBef>
                <a:spcPts val="0"/>
              </a:spcBef>
              <a:spcAft>
                <a:spcPts val="0"/>
              </a:spcAft>
              <a:buClr>
                <a:srgbClr val="002C5C"/>
              </a:buClr>
              <a:buSzPts val="1400"/>
              <a:buFont typeface="Calibri"/>
              <a:buChar char="●"/>
            </a:pPr>
            <a:r>
              <a:rPr lang="en" sz="1400">
                <a:solidFill>
                  <a:srgbClr val="002C5C"/>
                </a:solidFill>
                <a:latin typeface="Calibri"/>
                <a:ea typeface="Calibri"/>
                <a:cs typeface="Calibri"/>
                <a:sym typeface="Calibri"/>
              </a:rPr>
              <a:t>One point for each competition,</a:t>
            </a:r>
            <a:r>
              <a:rPr b="1" lang="en" sz="1400">
                <a:solidFill>
                  <a:srgbClr val="002C5C"/>
                </a:solidFill>
                <a:latin typeface="Calibri"/>
                <a:ea typeface="Calibri"/>
                <a:cs typeface="Calibri"/>
                <a:sym typeface="Calibri"/>
              </a:rPr>
              <a:t> up to 8 points</a:t>
            </a:r>
            <a:endParaRPr sz="1400">
              <a:solidFill>
                <a:srgbClr val="002C5C"/>
              </a:solidFill>
              <a:latin typeface="Calibri"/>
              <a:ea typeface="Calibri"/>
              <a:cs typeface="Calibri"/>
              <a:sym typeface="Calibri"/>
            </a:endParaRPr>
          </a:p>
          <a:p>
            <a:pPr indent="-317500" lvl="1" marL="914400" rtl="0" algn="l">
              <a:lnSpc>
                <a:spcPct val="100000"/>
              </a:lnSpc>
              <a:spcBef>
                <a:spcPts val="0"/>
              </a:spcBef>
              <a:spcAft>
                <a:spcPts val="0"/>
              </a:spcAft>
              <a:buClr>
                <a:srgbClr val="002C5C"/>
              </a:buClr>
              <a:buSzPts val="1400"/>
              <a:buFont typeface="Calibri"/>
              <a:buChar char="○"/>
            </a:pPr>
            <a:r>
              <a:rPr lang="en">
                <a:solidFill>
                  <a:srgbClr val="002C5C"/>
                </a:solidFill>
                <a:latin typeface="Calibri"/>
                <a:ea typeface="Calibri"/>
                <a:cs typeface="Calibri"/>
                <a:sym typeface="Calibri"/>
              </a:rPr>
              <a:t>Must be with another college or university club organization.</a:t>
            </a:r>
            <a:endParaRPr>
              <a:solidFill>
                <a:srgbClr val="002C5C"/>
              </a:solidFill>
              <a:latin typeface="Calibri"/>
              <a:ea typeface="Calibri"/>
              <a:cs typeface="Calibri"/>
              <a:sym typeface="Calibri"/>
            </a:endParaRPr>
          </a:p>
          <a:p>
            <a:pPr indent="-317500" lvl="1" marL="914400" rtl="0" algn="l">
              <a:lnSpc>
                <a:spcPct val="100000"/>
              </a:lnSpc>
              <a:spcBef>
                <a:spcPts val="0"/>
              </a:spcBef>
              <a:spcAft>
                <a:spcPts val="0"/>
              </a:spcAft>
              <a:buClr>
                <a:srgbClr val="002C5C"/>
              </a:buClr>
              <a:buSzPts val="1400"/>
              <a:buFont typeface="Calibri"/>
              <a:buChar char="○"/>
            </a:pPr>
            <a:r>
              <a:rPr lang="en">
                <a:solidFill>
                  <a:srgbClr val="002C5C"/>
                </a:solidFill>
                <a:latin typeface="Calibri"/>
                <a:ea typeface="Calibri"/>
                <a:cs typeface="Calibri"/>
                <a:sym typeface="Calibri"/>
              </a:rPr>
              <a:t>Must have standardized league rules with game officials/judges/administration present and record of competition occurring available to the SCAC.</a:t>
            </a:r>
            <a:endParaRPr>
              <a:solidFill>
                <a:srgbClr val="002C5C"/>
              </a:solidFill>
              <a:latin typeface="Calibri"/>
              <a:ea typeface="Calibri"/>
              <a:cs typeface="Calibri"/>
              <a:sym typeface="Calibri"/>
            </a:endParaRPr>
          </a:p>
          <a:p>
            <a:pPr indent="-317500" lvl="1" marL="914400" rtl="0" algn="l">
              <a:lnSpc>
                <a:spcPct val="100000"/>
              </a:lnSpc>
              <a:spcBef>
                <a:spcPts val="0"/>
              </a:spcBef>
              <a:spcAft>
                <a:spcPts val="0"/>
              </a:spcAft>
              <a:buClr>
                <a:srgbClr val="002C5C"/>
              </a:buClr>
              <a:buSzPts val="1400"/>
              <a:buFont typeface="Calibri"/>
              <a:buChar char="○"/>
            </a:pPr>
            <a:r>
              <a:rPr lang="en">
                <a:solidFill>
                  <a:srgbClr val="002C5C"/>
                </a:solidFill>
                <a:latin typeface="Calibri"/>
                <a:ea typeface="Calibri"/>
                <a:cs typeface="Calibri"/>
                <a:sym typeface="Calibri"/>
              </a:rPr>
              <a:t>Must have at least two teams (for team sports) or at least five individuals (for individual sports) present and competing in each competition.</a:t>
            </a:r>
            <a:endParaRPr>
              <a:solidFill>
                <a:srgbClr val="002C5C"/>
              </a:solidFill>
              <a:latin typeface="Calibri"/>
              <a:ea typeface="Calibri"/>
              <a:cs typeface="Calibri"/>
              <a:sym typeface="Calibri"/>
            </a:endParaRPr>
          </a:p>
          <a:p>
            <a:pPr indent="-317500" lvl="1" marL="914400" rtl="0" algn="l">
              <a:lnSpc>
                <a:spcPct val="100000"/>
              </a:lnSpc>
              <a:spcBef>
                <a:spcPts val="0"/>
              </a:spcBef>
              <a:spcAft>
                <a:spcPts val="0"/>
              </a:spcAft>
              <a:buClr>
                <a:srgbClr val="002C5C"/>
              </a:buClr>
              <a:buSzPts val="1400"/>
              <a:buFont typeface="Calibri"/>
              <a:buChar char="○"/>
            </a:pPr>
            <a:r>
              <a:rPr lang="en">
                <a:solidFill>
                  <a:srgbClr val="002C5C"/>
                </a:solidFill>
                <a:latin typeface="Calibri"/>
                <a:ea typeface="Calibri"/>
                <a:cs typeface="Calibri"/>
                <a:sym typeface="Calibri"/>
              </a:rPr>
              <a:t>Regional/National competition does not count here, see below for additional point opportunity.</a:t>
            </a:r>
            <a:endParaRPr>
              <a:solidFill>
                <a:srgbClr val="002C5C"/>
              </a:solidFill>
              <a:latin typeface="Calibri"/>
              <a:ea typeface="Calibri"/>
              <a:cs typeface="Calibri"/>
              <a:sym typeface="Calibri"/>
            </a:endParaRPr>
          </a:p>
          <a:p>
            <a:pPr indent="-317500" lvl="0" marL="457200" rtl="0" algn="l">
              <a:lnSpc>
                <a:spcPct val="100000"/>
              </a:lnSpc>
              <a:spcBef>
                <a:spcPts val="0"/>
              </a:spcBef>
              <a:spcAft>
                <a:spcPts val="0"/>
              </a:spcAft>
              <a:buClr>
                <a:srgbClr val="002C5C"/>
              </a:buClr>
              <a:buSzPts val="1400"/>
              <a:buFont typeface="Calibri"/>
              <a:buChar char="●"/>
            </a:pPr>
            <a:r>
              <a:rPr lang="en" sz="1400">
                <a:solidFill>
                  <a:srgbClr val="002C5C"/>
                </a:solidFill>
                <a:latin typeface="Calibri"/>
                <a:ea typeface="Calibri"/>
                <a:cs typeface="Calibri"/>
                <a:sym typeface="Calibri"/>
              </a:rPr>
              <a:t>Club has more than two teams within the club competing (example: A &amp; B teams) or at least five unique individuals competing in at least five games/meets/contests or equivalent throughout the year. </a:t>
            </a:r>
            <a:r>
              <a:rPr b="1" lang="en" sz="1400">
                <a:solidFill>
                  <a:srgbClr val="002C5C"/>
                </a:solidFill>
                <a:latin typeface="Calibri"/>
                <a:ea typeface="Calibri"/>
                <a:cs typeface="Calibri"/>
                <a:sym typeface="Calibri"/>
              </a:rPr>
              <a:t>+2 points</a:t>
            </a:r>
            <a:endParaRPr b="1" sz="1400">
              <a:solidFill>
                <a:srgbClr val="002C5C"/>
              </a:solidFill>
              <a:latin typeface="Calibri"/>
              <a:ea typeface="Calibri"/>
              <a:cs typeface="Calibri"/>
              <a:sym typeface="Calibri"/>
            </a:endParaRPr>
          </a:p>
          <a:p>
            <a:pPr indent="-317500" lvl="0" marL="457200" rtl="0" algn="l">
              <a:lnSpc>
                <a:spcPct val="100000"/>
              </a:lnSpc>
              <a:spcBef>
                <a:spcPts val="0"/>
              </a:spcBef>
              <a:spcAft>
                <a:spcPts val="0"/>
              </a:spcAft>
              <a:buClr>
                <a:srgbClr val="002C5C"/>
              </a:buClr>
              <a:buSzPts val="1400"/>
              <a:buFont typeface="Calibri"/>
              <a:buChar char="●"/>
            </a:pPr>
            <a:r>
              <a:rPr lang="en" sz="1400">
                <a:solidFill>
                  <a:srgbClr val="002C5C"/>
                </a:solidFill>
                <a:latin typeface="Calibri"/>
                <a:ea typeface="Calibri"/>
                <a:cs typeface="Calibri"/>
                <a:sym typeface="Calibri"/>
              </a:rPr>
              <a:t>Registered member of a league/association in associated club activity. </a:t>
            </a:r>
            <a:r>
              <a:rPr b="1" lang="en" sz="1400">
                <a:solidFill>
                  <a:srgbClr val="002C5C"/>
                </a:solidFill>
                <a:latin typeface="Calibri"/>
                <a:ea typeface="Calibri"/>
                <a:cs typeface="Calibri"/>
                <a:sym typeface="Calibri"/>
              </a:rPr>
              <a:t>+1 point</a:t>
            </a:r>
            <a:endParaRPr b="1" sz="1400">
              <a:solidFill>
                <a:srgbClr val="002C5C"/>
              </a:solidFill>
              <a:latin typeface="Calibri"/>
              <a:ea typeface="Calibri"/>
              <a:cs typeface="Calibri"/>
              <a:sym typeface="Calibri"/>
            </a:endParaRPr>
          </a:p>
          <a:p>
            <a:pPr indent="-317500" lvl="0" marL="457200" rtl="0" algn="l">
              <a:lnSpc>
                <a:spcPct val="100000"/>
              </a:lnSpc>
              <a:spcBef>
                <a:spcPts val="0"/>
              </a:spcBef>
              <a:spcAft>
                <a:spcPts val="0"/>
              </a:spcAft>
              <a:buClr>
                <a:srgbClr val="002C5C"/>
              </a:buClr>
              <a:buSzPts val="1400"/>
              <a:buFont typeface="Calibri"/>
              <a:buChar char="●"/>
            </a:pPr>
            <a:r>
              <a:rPr lang="en" sz="1400">
                <a:solidFill>
                  <a:srgbClr val="002C5C"/>
                </a:solidFill>
                <a:latin typeface="Calibri"/>
                <a:ea typeface="Calibri"/>
                <a:cs typeface="Calibri"/>
                <a:sym typeface="Calibri"/>
              </a:rPr>
              <a:t>Club qualifies and attends league/regional playoffs or equivalent. </a:t>
            </a:r>
            <a:r>
              <a:rPr b="1" lang="en" sz="1400">
                <a:solidFill>
                  <a:srgbClr val="002C5C"/>
                </a:solidFill>
                <a:latin typeface="Calibri"/>
                <a:ea typeface="Calibri"/>
                <a:cs typeface="Calibri"/>
                <a:sym typeface="Calibri"/>
              </a:rPr>
              <a:t>+2 points</a:t>
            </a:r>
            <a:endParaRPr b="1" sz="1400">
              <a:solidFill>
                <a:srgbClr val="002C5C"/>
              </a:solidFill>
              <a:latin typeface="Calibri"/>
              <a:ea typeface="Calibri"/>
              <a:cs typeface="Calibri"/>
              <a:sym typeface="Calibri"/>
            </a:endParaRPr>
          </a:p>
          <a:p>
            <a:pPr indent="-317500" lvl="0" marL="457200" rtl="0" algn="l">
              <a:lnSpc>
                <a:spcPct val="100000"/>
              </a:lnSpc>
              <a:spcBef>
                <a:spcPts val="0"/>
              </a:spcBef>
              <a:spcAft>
                <a:spcPts val="0"/>
              </a:spcAft>
              <a:buClr>
                <a:srgbClr val="002C5C"/>
              </a:buClr>
              <a:buSzPts val="1400"/>
              <a:buFont typeface="Calibri"/>
              <a:buChar char="●"/>
            </a:pPr>
            <a:r>
              <a:rPr lang="en" sz="1400">
                <a:solidFill>
                  <a:srgbClr val="002C5C"/>
                </a:solidFill>
                <a:latin typeface="Calibri"/>
                <a:ea typeface="Calibri"/>
                <a:cs typeface="Calibri"/>
                <a:sym typeface="Calibri"/>
              </a:rPr>
              <a:t>Winning a national championship as individual or as team. </a:t>
            </a:r>
            <a:r>
              <a:rPr b="1" lang="en" sz="1400">
                <a:solidFill>
                  <a:srgbClr val="002C5C"/>
                </a:solidFill>
                <a:latin typeface="Calibri"/>
                <a:ea typeface="Calibri"/>
                <a:cs typeface="Calibri"/>
                <a:sym typeface="Calibri"/>
              </a:rPr>
              <a:t>+5 points</a:t>
            </a:r>
            <a:endParaRPr b="1" sz="1400">
              <a:solidFill>
                <a:srgbClr val="002C5C"/>
              </a:solidFill>
              <a:latin typeface="Calibri"/>
              <a:ea typeface="Calibri"/>
              <a:cs typeface="Calibri"/>
              <a:sym typeface="Calibri"/>
            </a:endParaRPr>
          </a:p>
          <a:p>
            <a:pPr indent="-317500" lvl="0" marL="457200" rtl="0" algn="l">
              <a:lnSpc>
                <a:spcPct val="100000"/>
              </a:lnSpc>
              <a:spcBef>
                <a:spcPts val="0"/>
              </a:spcBef>
              <a:spcAft>
                <a:spcPts val="0"/>
              </a:spcAft>
              <a:buClr>
                <a:srgbClr val="002C5C"/>
              </a:buClr>
              <a:buSzPts val="1400"/>
              <a:buFont typeface="Calibri"/>
              <a:buChar char="●"/>
            </a:pPr>
            <a:r>
              <a:rPr lang="en" sz="1400">
                <a:solidFill>
                  <a:srgbClr val="002C5C"/>
                </a:solidFill>
                <a:latin typeface="Calibri"/>
                <a:ea typeface="Calibri"/>
                <a:cs typeface="Calibri"/>
                <a:sym typeface="Calibri"/>
              </a:rPr>
              <a:t>Club hosts an organized, sanctioned, and successful tournament, meet, or equivalent with more than two competitors. </a:t>
            </a:r>
            <a:r>
              <a:rPr b="1" lang="en" sz="1400">
                <a:solidFill>
                  <a:srgbClr val="002C5C"/>
                </a:solidFill>
                <a:latin typeface="Calibri"/>
                <a:ea typeface="Calibri"/>
                <a:cs typeface="Calibri"/>
                <a:sym typeface="Calibri"/>
              </a:rPr>
              <a:t>+3 points</a:t>
            </a:r>
            <a:endParaRPr b="1" sz="2000">
              <a:solidFill>
                <a:srgbClr val="002C5C"/>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3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2C5C"/>
                </a:solidFill>
              </a:rPr>
              <a:t>Coaches, Volunteers, Instructors (31)</a:t>
            </a:r>
            <a:endParaRPr b="1">
              <a:solidFill>
                <a:srgbClr val="002C5C"/>
              </a:solidFill>
            </a:endParaRPr>
          </a:p>
        </p:txBody>
      </p:sp>
      <p:sp>
        <p:nvSpPr>
          <p:cNvPr id="198" name="Google Shape;198;p3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Clr>
                <a:schemeClr val="dk1"/>
              </a:buClr>
              <a:buSzPts val="1100"/>
              <a:buFont typeface="Arial"/>
              <a:buNone/>
            </a:pPr>
            <a:r>
              <a:rPr lang="en" sz="1500">
                <a:solidFill>
                  <a:srgbClr val="002C5C"/>
                </a:solidFill>
                <a:latin typeface="Calibri"/>
                <a:ea typeface="Calibri"/>
                <a:cs typeface="Calibri"/>
                <a:sym typeface="Calibri"/>
              </a:rPr>
              <a:t>All Sport Clubs student organizations are to be operated by student club members. All coaches/volunteers/instructors must at the least have Athletics &amp; Recreation volunteer paperwork on file. If the club is planning to pay the coach/instructor they are to be contracted by providing a quote for services to club leadership who will work with Sport Clubs professional staff to complete the agreement.</a:t>
            </a:r>
            <a:endParaRPr sz="1500">
              <a:solidFill>
                <a:srgbClr val="002C5C"/>
              </a:solidFill>
              <a:latin typeface="Calibri"/>
              <a:ea typeface="Calibri"/>
              <a:cs typeface="Calibri"/>
              <a:sym typeface="Calibri"/>
            </a:endParaRPr>
          </a:p>
          <a:p>
            <a:pPr indent="-323850" lvl="0" marL="457200" marR="0" rtl="0" algn="l">
              <a:lnSpc>
                <a:spcPct val="100000"/>
              </a:lnSpc>
              <a:spcBef>
                <a:spcPts val="0"/>
              </a:spcBef>
              <a:spcAft>
                <a:spcPts val="0"/>
              </a:spcAft>
              <a:buClr>
                <a:srgbClr val="002C5C"/>
              </a:buClr>
              <a:buSzPts val="1500"/>
              <a:buFont typeface="Calibri"/>
              <a:buChar char="●"/>
            </a:pPr>
            <a:r>
              <a:rPr lang="en" sz="1500">
                <a:solidFill>
                  <a:srgbClr val="002C5C"/>
                </a:solidFill>
                <a:latin typeface="Calibri"/>
                <a:ea typeface="Calibri"/>
                <a:cs typeface="Calibri"/>
                <a:sym typeface="Calibri"/>
              </a:rPr>
              <a:t>Exemplified qualifications for a coach/instructor/volunteer. </a:t>
            </a:r>
            <a:r>
              <a:rPr b="1" lang="en" sz="1500">
                <a:solidFill>
                  <a:srgbClr val="002C5C"/>
                </a:solidFill>
                <a:latin typeface="Calibri"/>
                <a:ea typeface="Calibri"/>
                <a:cs typeface="Calibri"/>
                <a:sym typeface="Calibri"/>
              </a:rPr>
              <a:t>+1 point</a:t>
            </a:r>
            <a:r>
              <a:rPr lang="en" sz="1500">
                <a:solidFill>
                  <a:srgbClr val="002C5C"/>
                </a:solidFill>
                <a:latin typeface="Calibri"/>
                <a:ea typeface="Calibri"/>
                <a:cs typeface="Calibri"/>
                <a:sym typeface="Calibri"/>
              </a:rPr>
              <a:t> (2-person maximum)</a:t>
            </a:r>
            <a:endParaRPr sz="1500">
              <a:solidFill>
                <a:srgbClr val="002C5C"/>
              </a:solidFill>
              <a:latin typeface="Calibri"/>
              <a:ea typeface="Calibri"/>
              <a:cs typeface="Calibri"/>
              <a:sym typeface="Calibri"/>
            </a:endParaRPr>
          </a:p>
          <a:p>
            <a:pPr indent="-323850" lvl="1" marL="914400" marR="0" rtl="0" algn="l">
              <a:lnSpc>
                <a:spcPct val="100000"/>
              </a:lnSpc>
              <a:spcBef>
                <a:spcPts val="0"/>
              </a:spcBef>
              <a:spcAft>
                <a:spcPts val="0"/>
              </a:spcAft>
              <a:buClr>
                <a:srgbClr val="002C5C"/>
              </a:buClr>
              <a:buSzPts val="1500"/>
              <a:buFont typeface="Calibri"/>
              <a:buChar char="○"/>
            </a:pPr>
            <a:r>
              <a:rPr lang="en" sz="1500">
                <a:solidFill>
                  <a:srgbClr val="002C5C"/>
                </a:solidFill>
                <a:latin typeface="Calibri"/>
                <a:ea typeface="Calibri"/>
                <a:cs typeface="Calibri"/>
                <a:sym typeface="Calibri"/>
              </a:rPr>
              <a:t>Burden of proof lies with the club to present to the Sport Clubs Advisory Committee and/or staff. </a:t>
            </a:r>
            <a:endParaRPr sz="1500">
              <a:solidFill>
                <a:srgbClr val="002C5C"/>
              </a:solidFill>
              <a:latin typeface="Calibri"/>
              <a:ea typeface="Calibri"/>
              <a:cs typeface="Calibri"/>
              <a:sym typeface="Calibri"/>
            </a:endParaRPr>
          </a:p>
          <a:p>
            <a:pPr indent="-323850" lvl="0" marL="457200" rtl="0" algn="l">
              <a:lnSpc>
                <a:spcPct val="100000"/>
              </a:lnSpc>
              <a:spcBef>
                <a:spcPts val="0"/>
              </a:spcBef>
              <a:spcAft>
                <a:spcPts val="0"/>
              </a:spcAft>
              <a:buClr>
                <a:srgbClr val="002C5C"/>
              </a:buClr>
              <a:buSzPts val="1500"/>
              <a:buFont typeface="Calibri"/>
              <a:buChar char="●"/>
            </a:pPr>
            <a:r>
              <a:rPr lang="en" sz="1500">
                <a:solidFill>
                  <a:srgbClr val="002C5C"/>
                </a:solidFill>
                <a:latin typeface="Calibri"/>
                <a:ea typeface="Calibri"/>
                <a:cs typeface="Calibri"/>
                <a:sym typeface="Calibri"/>
              </a:rPr>
              <a:t>If a coach/instructor is volunteering time. </a:t>
            </a:r>
            <a:r>
              <a:rPr b="1" lang="en" sz="1500">
                <a:solidFill>
                  <a:srgbClr val="002C5C"/>
                </a:solidFill>
                <a:latin typeface="Calibri"/>
                <a:ea typeface="Calibri"/>
                <a:cs typeface="Calibri"/>
                <a:sym typeface="Calibri"/>
              </a:rPr>
              <a:t>+1 point</a:t>
            </a:r>
            <a:r>
              <a:rPr lang="en" sz="1500">
                <a:solidFill>
                  <a:srgbClr val="002C5C"/>
                </a:solidFill>
                <a:latin typeface="Calibri"/>
                <a:ea typeface="Calibri"/>
                <a:cs typeface="Calibri"/>
                <a:sym typeface="Calibri"/>
              </a:rPr>
              <a:t> (2-person max)</a:t>
            </a:r>
            <a:endParaRPr sz="1500">
              <a:solidFill>
                <a:srgbClr val="002C5C"/>
              </a:solidFill>
              <a:latin typeface="Calibri"/>
              <a:ea typeface="Calibri"/>
              <a:cs typeface="Calibri"/>
              <a:sym typeface="Calibri"/>
            </a:endParaRPr>
          </a:p>
          <a:p>
            <a:pPr indent="-323850" lvl="1" marL="914400" rtl="0" algn="l">
              <a:lnSpc>
                <a:spcPct val="100000"/>
              </a:lnSpc>
              <a:spcBef>
                <a:spcPts val="0"/>
              </a:spcBef>
              <a:spcAft>
                <a:spcPts val="0"/>
              </a:spcAft>
              <a:buClr>
                <a:srgbClr val="002C5C"/>
              </a:buClr>
              <a:buSzPts val="1500"/>
              <a:buFont typeface="Calibri"/>
              <a:buChar char="○"/>
            </a:pPr>
            <a:r>
              <a:rPr lang="en" sz="1500">
                <a:solidFill>
                  <a:srgbClr val="002C5C"/>
                </a:solidFill>
                <a:latin typeface="Calibri"/>
                <a:ea typeface="Calibri"/>
                <a:cs typeface="Calibri"/>
                <a:sym typeface="Calibri"/>
              </a:rPr>
              <a:t>Student members may serve in a coaching/instructional role, however the student must be able to prove exemplified qualifications in the club’s annual funding proposal.</a:t>
            </a:r>
            <a:endParaRPr sz="1500">
              <a:solidFill>
                <a:srgbClr val="002C5C"/>
              </a:solidFill>
              <a:latin typeface="Calibri"/>
              <a:ea typeface="Calibri"/>
              <a:cs typeface="Calibri"/>
              <a:sym typeface="Calibri"/>
            </a:endParaRPr>
          </a:p>
          <a:p>
            <a:pPr indent="-323850" lvl="0" marL="457200" rtl="0" algn="l">
              <a:lnSpc>
                <a:spcPct val="100000"/>
              </a:lnSpc>
              <a:spcBef>
                <a:spcPts val="0"/>
              </a:spcBef>
              <a:spcAft>
                <a:spcPts val="0"/>
              </a:spcAft>
              <a:buClr>
                <a:srgbClr val="002C5C"/>
              </a:buClr>
              <a:buSzPts val="1500"/>
              <a:buFont typeface="Calibri"/>
              <a:buChar char="●"/>
            </a:pPr>
            <a:r>
              <a:rPr lang="en" sz="1500">
                <a:solidFill>
                  <a:srgbClr val="002C5C"/>
                </a:solidFill>
                <a:latin typeface="Calibri"/>
                <a:ea typeface="Calibri"/>
                <a:cs typeface="Calibri"/>
                <a:sym typeface="Calibri"/>
              </a:rPr>
              <a:t>A coach/instructor is paid more than $400 annually for services. </a:t>
            </a:r>
            <a:r>
              <a:rPr b="1" lang="en" sz="1500">
                <a:solidFill>
                  <a:srgbClr val="002C5C"/>
                </a:solidFill>
                <a:latin typeface="Calibri"/>
                <a:ea typeface="Calibri"/>
                <a:cs typeface="Calibri"/>
                <a:sym typeface="Calibri"/>
              </a:rPr>
              <a:t>+ 2 points</a:t>
            </a:r>
            <a:r>
              <a:rPr lang="en" sz="1500">
                <a:solidFill>
                  <a:srgbClr val="002C5C"/>
                </a:solidFill>
                <a:latin typeface="Calibri"/>
                <a:ea typeface="Calibri"/>
                <a:cs typeface="Calibri"/>
                <a:sym typeface="Calibri"/>
              </a:rPr>
              <a:t> (2-person max)</a:t>
            </a:r>
            <a:endParaRPr sz="1500">
              <a:solidFill>
                <a:srgbClr val="002C5C"/>
              </a:solidFill>
              <a:latin typeface="Calibri"/>
              <a:ea typeface="Calibri"/>
              <a:cs typeface="Calibri"/>
              <a:sym typeface="Calibri"/>
            </a:endParaRPr>
          </a:p>
          <a:p>
            <a:pPr indent="-323850" lvl="0" marL="457200" rtl="0" algn="l">
              <a:lnSpc>
                <a:spcPct val="100000"/>
              </a:lnSpc>
              <a:spcBef>
                <a:spcPts val="0"/>
              </a:spcBef>
              <a:spcAft>
                <a:spcPts val="0"/>
              </a:spcAft>
              <a:buClr>
                <a:srgbClr val="002C5C"/>
              </a:buClr>
              <a:buSzPts val="1500"/>
              <a:buFont typeface="Calibri"/>
              <a:buChar char="●"/>
            </a:pPr>
            <a:r>
              <a:rPr lang="en" sz="1500">
                <a:solidFill>
                  <a:srgbClr val="002C5C"/>
                </a:solidFill>
                <a:latin typeface="Calibri"/>
                <a:ea typeface="Calibri"/>
                <a:cs typeface="Calibri"/>
                <a:sym typeface="Calibri"/>
              </a:rPr>
              <a:t>A coach/instructor is paid more than $800 annually for services. </a:t>
            </a:r>
            <a:r>
              <a:rPr b="1" lang="en" sz="1500">
                <a:solidFill>
                  <a:srgbClr val="002C5C"/>
                </a:solidFill>
                <a:latin typeface="Calibri"/>
                <a:ea typeface="Calibri"/>
                <a:cs typeface="Calibri"/>
                <a:sym typeface="Calibri"/>
              </a:rPr>
              <a:t>+3 points</a:t>
            </a:r>
            <a:r>
              <a:rPr lang="en" sz="1500">
                <a:solidFill>
                  <a:srgbClr val="002C5C"/>
                </a:solidFill>
                <a:latin typeface="Calibri"/>
                <a:ea typeface="Calibri"/>
                <a:cs typeface="Calibri"/>
                <a:sym typeface="Calibri"/>
              </a:rPr>
              <a:t> (2-person max)</a:t>
            </a:r>
            <a:endParaRPr sz="1500">
              <a:solidFill>
                <a:srgbClr val="002C5C"/>
              </a:solidFill>
              <a:latin typeface="Calibri"/>
              <a:ea typeface="Calibri"/>
              <a:cs typeface="Calibri"/>
              <a:sym typeface="Calibri"/>
            </a:endParaRPr>
          </a:p>
          <a:p>
            <a:pPr indent="-323850" lvl="0" marL="457200" rtl="0" algn="l">
              <a:lnSpc>
                <a:spcPct val="100000"/>
              </a:lnSpc>
              <a:spcBef>
                <a:spcPts val="0"/>
              </a:spcBef>
              <a:spcAft>
                <a:spcPts val="0"/>
              </a:spcAft>
              <a:buClr>
                <a:srgbClr val="002C5C"/>
              </a:buClr>
              <a:buSzPts val="1500"/>
              <a:buFont typeface="Calibri"/>
              <a:buChar char="●"/>
            </a:pPr>
            <a:r>
              <a:rPr lang="en" sz="1500">
                <a:solidFill>
                  <a:srgbClr val="002C5C"/>
                </a:solidFill>
                <a:latin typeface="Calibri"/>
                <a:ea typeface="Calibri"/>
                <a:cs typeface="Calibri"/>
                <a:sym typeface="Calibri"/>
              </a:rPr>
              <a:t>A coach/instructor is paid more than $1200 annually for services. </a:t>
            </a:r>
            <a:r>
              <a:rPr b="1" lang="en" sz="1500">
                <a:solidFill>
                  <a:srgbClr val="002C5C"/>
                </a:solidFill>
                <a:latin typeface="Calibri"/>
                <a:ea typeface="Calibri"/>
                <a:cs typeface="Calibri"/>
                <a:sym typeface="Calibri"/>
              </a:rPr>
              <a:t>+4 points</a:t>
            </a:r>
            <a:r>
              <a:rPr lang="en" sz="1500">
                <a:solidFill>
                  <a:srgbClr val="002C5C"/>
                </a:solidFill>
                <a:latin typeface="Calibri"/>
                <a:ea typeface="Calibri"/>
                <a:cs typeface="Calibri"/>
                <a:sym typeface="Calibri"/>
              </a:rPr>
              <a:t> (2-person max)</a:t>
            </a:r>
            <a:endParaRPr sz="1700">
              <a:solidFill>
                <a:srgbClr val="002C5C"/>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3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2C5C"/>
                </a:solidFill>
              </a:rPr>
              <a:t>Travel (30)</a:t>
            </a:r>
            <a:endParaRPr b="1">
              <a:solidFill>
                <a:srgbClr val="002C5C"/>
              </a:solidFill>
            </a:endParaRPr>
          </a:p>
        </p:txBody>
      </p:sp>
      <p:sp>
        <p:nvSpPr>
          <p:cNvPr id="204" name="Google Shape;204;p3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Clr>
                <a:schemeClr val="dk1"/>
              </a:buClr>
              <a:buSzPts val="1100"/>
              <a:buFont typeface="Arial"/>
              <a:buNone/>
            </a:pPr>
            <a:r>
              <a:rPr lang="en" sz="1500">
                <a:solidFill>
                  <a:srgbClr val="002C5C"/>
                </a:solidFill>
                <a:latin typeface="Calibri"/>
                <a:ea typeface="Calibri"/>
                <a:cs typeface="Calibri"/>
                <a:sym typeface="Calibri"/>
              </a:rPr>
              <a:t>Clubs that travel more often and further distances are eligible to receive points that count towards their funding allocation. The burden of proof for travel lies with each club when submitting their allocation application to the Sport Clubs Advisory Committee.</a:t>
            </a:r>
            <a:endParaRPr sz="1500">
              <a:solidFill>
                <a:srgbClr val="002C5C"/>
              </a:solidFill>
              <a:latin typeface="Calibri"/>
              <a:ea typeface="Calibri"/>
              <a:cs typeface="Calibri"/>
              <a:sym typeface="Calibri"/>
            </a:endParaRPr>
          </a:p>
          <a:p>
            <a:pPr indent="-323850" lvl="3" marL="685800" rtl="0" algn="l">
              <a:lnSpc>
                <a:spcPct val="100000"/>
              </a:lnSpc>
              <a:spcBef>
                <a:spcPts val="0"/>
              </a:spcBef>
              <a:spcAft>
                <a:spcPts val="0"/>
              </a:spcAft>
              <a:buClr>
                <a:srgbClr val="002C5C"/>
              </a:buClr>
              <a:buSzPts val="1500"/>
              <a:buFont typeface="Calibri"/>
              <a:buAutoNum type="arabicPeriod"/>
            </a:pPr>
            <a:r>
              <a:rPr lang="en" sz="1500">
                <a:solidFill>
                  <a:srgbClr val="002C5C"/>
                </a:solidFill>
                <a:highlight>
                  <a:srgbClr val="FFFF00"/>
                </a:highlight>
                <a:latin typeface="Calibri"/>
                <a:ea typeface="Calibri"/>
                <a:cs typeface="Calibri"/>
                <a:sym typeface="Calibri"/>
              </a:rPr>
              <a:t>Each</a:t>
            </a:r>
            <a:r>
              <a:rPr lang="en" sz="1500">
                <a:solidFill>
                  <a:srgbClr val="002C5C"/>
                </a:solidFill>
                <a:latin typeface="Calibri"/>
                <a:ea typeface="Calibri"/>
                <a:cs typeface="Calibri"/>
                <a:sym typeface="Calibri"/>
              </a:rPr>
              <a:t> competition where the distance between UC Santa Cruz and visited university is between 200-1,000 miles. </a:t>
            </a:r>
            <a:r>
              <a:rPr b="1" lang="en" sz="1500">
                <a:solidFill>
                  <a:srgbClr val="002C5C"/>
                </a:solidFill>
                <a:latin typeface="Calibri"/>
                <a:ea typeface="Calibri"/>
                <a:cs typeface="Calibri"/>
                <a:sym typeface="Calibri"/>
              </a:rPr>
              <a:t>+1 point</a:t>
            </a:r>
            <a:r>
              <a:rPr lang="en" sz="1500">
                <a:solidFill>
                  <a:srgbClr val="002C5C"/>
                </a:solidFill>
                <a:latin typeface="Calibri"/>
                <a:ea typeface="Calibri"/>
                <a:cs typeface="Calibri"/>
                <a:sym typeface="Calibri"/>
              </a:rPr>
              <a:t> </a:t>
            </a:r>
            <a:r>
              <a:rPr lang="en" sz="1500">
                <a:solidFill>
                  <a:srgbClr val="002C5C"/>
                </a:solidFill>
                <a:highlight>
                  <a:srgbClr val="FFFF00"/>
                </a:highlight>
                <a:latin typeface="Calibri"/>
                <a:ea typeface="Calibri"/>
                <a:cs typeface="Calibri"/>
                <a:sym typeface="Calibri"/>
              </a:rPr>
              <a:t>(max 20pts)</a:t>
            </a:r>
            <a:endParaRPr sz="1500">
              <a:solidFill>
                <a:srgbClr val="002C5C"/>
              </a:solidFill>
              <a:highlight>
                <a:srgbClr val="FFFF00"/>
              </a:highlight>
              <a:latin typeface="Calibri"/>
              <a:ea typeface="Calibri"/>
              <a:cs typeface="Calibri"/>
              <a:sym typeface="Calibri"/>
            </a:endParaRPr>
          </a:p>
          <a:p>
            <a:pPr indent="-323850" lvl="3" marL="685800" rtl="0" algn="l">
              <a:lnSpc>
                <a:spcPct val="100000"/>
              </a:lnSpc>
              <a:spcBef>
                <a:spcPts val="0"/>
              </a:spcBef>
              <a:spcAft>
                <a:spcPts val="0"/>
              </a:spcAft>
              <a:buClr>
                <a:srgbClr val="002C5C"/>
              </a:buClr>
              <a:buSzPts val="1500"/>
              <a:buFont typeface="Calibri"/>
              <a:buAutoNum type="arabicPeriod"/>
            </a:pPr>
            <a:r>
              <a:rPr lang="en" sz="1500">
                <a:solidFill>
                  <a:srgbClr val="002C5C"/>
                </a:solidFill>
                <a:latin typeface="Calibri"/>
                <a:ea typeface="Calibri"/>
                <a:cs typeface="Calibri"/>
                <a:sym typeface="Calibri"/>
              </a:rPr>
              <a:t>Each competition where the distance between UC Santa Cruz campus and visited university is greater than 1,000 miles. </a:t>
            </a:r>
            <a:r>
              <a:rPr b="1" lang="en" sz="1500">
                <a:solidFill>
                  <a:srgbClr val="002C5C"/>
                </a:solidFill>
                <a:latin typeface="Calibri"/>
                <a:ea typeface="Calibri"/>
                <a:cs typeface="Calibri"/>
                <a:sym typeface="Calibri"/>
              </a:rPr>
              <a:t>+2 points</a:t>
            </a:r>
            <a:r>
              <a:rPr lang="en" sz="1500">
                <a:solidFill>
                  <a:srgbClr val="002C5C"/>
                </a:solidFill>
                <a:latin typeface="Calibri"/>
                <a:ea typeface="Calibri"/>
                <a:cs typeface="Calibri"/>
                <a:sym typeface="Calibri"/>
              </a:rPr>
              <a:t> </a:t>
            </a:r>
            <a:r>
              <a:rPr lang="en" sz="1500">
                <a:solidFill>
                  <a:srgbClr val="002C5C"/>
                </a:solidFill>
                <a:highlight>
                  <a:srgbClr val="FFFF00"/>
                </a:highlight>
                <a:latin typeface="Calibri"/>
                <a:ea typeface="Calibri"/>
                <a:cs typeface="Calibri"/>
                <a:sym typeface="Calibri"/>
              </a:rPr>
              <a:t>(max 20pts)</a:t>
            </a:r>
            <a:endParaRPr sz="1500">
              <a:solidFill>
                <a:srgbClr val="002C5C"/>
              </a:solidFill>
              <a:highlight>
                <a:srgbClr val="FFFF00"/>
              </a:highlight>
              <a:latin typeface="Calibri"/>
              <a:ea typeface="Calibri"/>
              <a:cs typeface="Calibri"/>
              <a:sym typeface="Calibri"/>
            </a:endParaRPr>
          </a:p>
          <a:p>
            <a:pPr indent="-323850" lvl="3" marL="685800" rtl="0" algn="l">
              <a:lnSpc>
                <a:spcPct val="100000"/>
              </a:lnSpc>
              <a:spcBef>
                <a:spcPts val="0"/>
              </a:spcBef>
              <a:spcAft>
                <a:spcPts val="0"/>
              </a:spcAft>
              <a:buClr>
                <a:srgbClr val="002C5C"/>
              </a:buClr>
              <a:buSzPts val="1500"/>
              <a:buFont typeface="Calibri"/>
              <a:buAutoNum type="arabicPeriod"/>
            </a:pPr>
            <a:r>
              <a:rPr lang="en" sz="1500">
                <a:solidFill>
                  <a:srgbClr val="002C5C"/>
                </a:solidFill>
                <a:latin typeface="Calibri"/>
                <a:ea typeface="Calibri"/>
                <a:cs typeface="Calibri"/>
                <a:sym typeface="Calibri"/>
              </a:rPr>
              <a:t>Total travel between 1,000-2,000 miles in a year. </a:t>
            </a:r>
            <a:r>
              <a:rPr b="1" lang="en" sz="1500">
                <a:solidFill>
                  <a:srgbClr val="002C5C"/>
                </a:solidFill>
                <a:latin typeface="Calibri"/>
                <a:ea typeface="Calibri"/>
                <a:cs typeface="Calibri"/>
                <a:sym typeface="Calibri"/>
              </a:rPr>
              <a:t>+1 point</a:t>
            </a:r>
            <a:endParaRPr b="1" sz="1500">
              <a:solidFill>
                <a:srgbClr val="002C5C"/>
              </a:solidFill>
              <a:latin typeface="Calibri"/>
              <a:ea typeface="Calibri"/>
              <a:cs typeface="Calibri"/>
              <a:sym typeface="Calibri"/>
            </a:endParaRPr>
          </a:p>
          <a:p>
            <a:pPr indent="-323850" lvl="3" marL="685800" rtl="0" algn="l">
              <a:lnSpc>
                <a:spcPct val="100000"/>
              </a:lnSpc>
              <a:spcBef>
                <a:spcPts val="0"/>
              </a:spcBef>
              <a:spcAft>
                <a:spcPts val="0"/>
              </a:spcAft>
              <a:buClr>
                <a:srgbClr val="002C5C"/>
              </a:buClr>
              <a:buSzPts val="1500"/>
              <a:buFont typeface="Calibri"/>
              <a:buAutoNum type="arabicPeriod"/>
            </a:pPr>
            <a:r>
              <a:rPr lang="en" sz="1500">
                <a:solidFill>
                  <a:srgbClr val="002C5C"/>
                </a:solidFill>
                <a:latin typeface="Calibri"/>
                <a:ea typeface="Calibri"/>
                <a:cs typeface="Calibri"/>
                <a:sym typeface="Calibri"/>
              </a:rPr>
              <a:t>Total travel greater than 2,000 miles in a year. </a:t>
            </a:r>
            <a:r>
              <a:rPr b="1" lang="en" sz="1500">
                <a:solidFill>
                  <a:srgbClr val="002C5C"/>
                </a:solidFill>
                <a:latin typeface="Calibri"/>
                <a:ea typeface="Calibri"/>
                <a:cs typeface="Calibri"/>
                <a:sym typeface="Calibri"/>
              </a:rPr>
              <a:t>+2 points</a:t>
            </a:r>
            <a:endParaRPr b="1" sz="1500">
              <a:solidFill>
                <a:srgbClr val="002C5C"/>
              </a:solidFill>
              <a:latin typeface="Calibri"/>
              <a:ea typeface="Calibri"/>
              <a:cs typeface="Calibri"/>
              <a:sym typeface="Calibri"/>
            </a:endParaRPr>
          </a:p>
          <a:p>
            <a:pPr indent="-323850" lvl="3" marL="685800" rtl="0" algn="l">
              <a:lnSpc>
                <a:spcPct val="100000"/>
              </a:lnSpc>
              <a:spcBef>
                <a:spcPts val="0"/>
              </a:spcBef>
              <a:spcAft>
                <a:spcPts val="0"/>
              </a:spcAft>
              <a:buClr>
                <a:srgbClr val="002C5C"/>
              </a:buClr>
              <a:buSzPts val="1500"/>
              <a:buFont typeface="Calibri"/>
              <a:buAutoNum type="arabicPeriod"/>
            </a:pPr>
            <a:r>
              <a:rPr lang="en" sz="1500">
                <a:solidFill>
                  <a:srgbClr val="002C5C"/>
                </a:solidFill>
                <a:latin typeface="Calibri"/>
                <a:ea typeface="Calibri"/>
                <a:cs typeface="Calibri"/>
                <a:sym typeface="Calibri"/>
              </a:rPr>
              <a:t>At least two additional drivers authorized to drive personal and/or university vehicles beyond minimum requirements. </a:t>
            </a:r>
            <a:r>
              <a:rPr b="1" lang="en" sz="1500">
                <a:solidFill>
                  <a:srgbClr val="002C5C"/>
                </a:solidFill>
                <a:latin typeface="Calibri"/>
                <a:ea typeface="Calibri"/>
                <a:cs typeface="Calibri"/>
                <a:sym typeface="Calibri"/>
              </a:rPr>
              <a:t>+1 point</a:t>
            </a:r>
            <a:endParaRPr b="1" sz="1500">
              <a:solidFill>
                <a:srgbClr val="002C5C"/>
              </a:solidFill>
              <a:latin typeface="Calibri"/>
              <a:ea typeface="Calibri"/>
              <a:cs typeface="Calibri"/>
              <a:sym typeface="Calibri"/>
            </a:endParaRPr>
          </a:p>
          <a:p>
            <a:pPr indent="-323850" lvl="3" marL="685800" rtl="0" algn="l">
              <a:lnSpc>
                <a:spcPct val="100000"/>
              </a:lnSpc>
              <a:spcBef>
                <a:spcPts val="0"/>
              </a:spcBef>
              <a:spcAft>
                <a:spcPts val="0"/>
              </a:spcAft>
              <a:buClr>
                <a:srgbClr val="002C5C"/>
              </a:buClr>
              <a:buSzPts val="1500"/>
              <a:buFont typeface="Calibri"/>
              <a:buAutoNum type="arabicPeriod"/>
            </a:pPr>
            <a:r>
              <a:rPr lang="en" sz="1500">
                <a:solidFill>
                  <a:srgbClr val="002C5C"/>
                </a:solidFill>
                <a:latin typeface="Calibri"/>
                <a:ea typeface="Calibri"/>
                <a:cs typeface="Calibri"/>
                <a:sym typeface="Calibri"/>
              </a:rPr>
              <a:t>Submitting all post travel receipts within 5 business days of trip returning. </a:t>
            </a:r>
            <a:r>
              <a:rPr b="1" lang="en" sz="1500">
                <a:solidFill>
                  <a:srgbClr val="002C5C"/>
                </a:solidFill>
                <a:latin typeface="Calibri"/>
                <a:ea typeface="Calibri"/>
                <a:cs typeface="Calibri"/>
                <a:sym typeface="Calibri"/>
              </a:rPr>
              <a:t>+1 point</a:t>
            </a:r>
            <a:endParaRPr b="1" sz="1500">
              <a:solidFill>
                <a:srgbClr val="002C5C"/>
              </a:solidFill>
              <a:latin typeface="Calibri"/>
              <a:ea typeface="Calibri"/>
              <a:cs typeface="Calibri"/>
              <a:sym typeface="Calibri"/>
            </a:endParaRPr>
          </a:p>
          <a:p>
            <a:pPr indent="-323850" lvl="3" marL="685800" rtl="0" algn="l">
              <a:lnSpc>
                <a:spcPct val="100000"/>
              </a:lnSpc>
              <a:spcBef>
                <a:spcPts val="0"/>
              </a:spcBef>
              <a:spcAft>
                <a:spcPts val="0"/>
              </a:spcAft>
              <a:buClr>
                <a:srgbClr val="002C5C"/>
              </a:buClr>
              <a:buSzPts val="1500"/>
              <a:buFont typeface="Calibri"/>
              <a:buAutoNum type="arabicPeriod"/>
            </a:pPr>
            <a:r>
              <a:rPr lang="en" sz="1500">
                <a:solidFill>
                  <a:srgbClr val="002C5C"/>
                </a:solidFill>
                <a:highlight>
                  <a:srgbClr val="FFFF00"/>
                </a:highlight>
                <a:latin typeface="Calibri"/>
                <a:ea typeface="Calibri"/>
                <a:cs typeface="Calibri"/>
                <a:sym typeface="Calibri"/>
              </a:rPr>
              <a:t>Submitting 50% of post travel reports no more than 3 days after travel. </a:t>
            </a:r>
            <a:r>
              <a:rPr b="1" lang="en" sz="1500">
                <a:solidFill>
                  <a:srgbClr val="002C5C"/>
                </a:solidFill>
                <a:highlight>
                  <a:srgbClr val="FFFF00"/>
                </a:highlight>
                <a:latin typeface="Calibri"/>
                <a:ea typeface="Calibri"/>
                <a:cs typeface="Calibri"/>
                <a:sym typeface="Calibri"/>
              </a:rPr>
              <a:t>+5 points</a:t>
            </a:r>
            <a:endParaRPr b="1" sz="1700">
              <a:solidFill>
                <a:srgbClr val="002C5C"/>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3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2C5C"/>
                </a:solidFill>
              </a:rPr>
              <a:t>Team GPA (4)</a:t>
            </a:r>
            <a:endParaRPr b="1">
              <a:solidFill>
                <a:srgbClr val="002C5C"/>
              </a:solidFill>
            </a:endParaRPr>
          </a:p>
        </p:txBody>
      </p:sp>
      <p:sp>
        <p:nvSpPr>
          <p:cNvPr id="210" name="Google Shape;210;p3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lang="en" sz="1600">
                <a:solidFill>
                  <a:srgbClr val="002C5C"/>
                </a:solidFill>
                <a:latin typeface="Calibri"/>
                <a:ea typeface="Calibri"/>
                <a:cs typeface="Calibri"/>
                <a:sym typeface="Calibri"/>
              </a:rPr>
              <a:t>Sport Clubs organizations are subject to Sport Clubs administration running a cumulative GPA report on all club members that provides an average, cumulative GPA for all club members during the first week of the spring quarter. Results of the report may be emailed to each respective club president upon request. Individual GPA records will not be shared. Clubs may gain additional points for a high cumulative GPA. The entire club roster is included in this GPA report. The point breakdown is as follows:</a:t>
            </a:r>
            <a:endParaRPr sz="1600">
              <a:solidFill>
                <a:srgbClr val="002C5C"/>
              </a:solidFill>
              <a:latin typeface="Calibri"/>
              <a:ea typeface="Calibri"/>
              <a:cs typeface="Calibri"/>
              <a:sym typeface="Calibri"/>
            </a:endParaRPr>
          </a:p>
          <a:p>
            <a:pPr indent="-330200" lvl="0" marL="457200" rtl="0" algn="l">
              <a:lnSpc>
                <a:spcPct val="115000"/>
              </a:lnSpc>
              <a:spcBef>
                <a:spcPts val="0"/>
              </a:spcBef>
              <a:spcAft>
                <a:spcPts val="0"/>
              </a:spcAft>
              <a:buClr>
                <a:srgbClr val="002C5C"/>
              </a:buClr>
              <a:buSzPts val="1600"/>
              <a:buFont typeface="Calibri"/>
              <a:buChar char="●"/>
            </a:pPr>
            <a:r>
              <a:rPr lang="en" sz="1600">
                <a:solidFill>
                  <a:srgbClr val="002C5C"/>
                </a:solidFill>
                <a:latin typeface="Calibri"/>
                <a:ea typeface="Calibri"/>
                <a:cs typeface="Calibri"/>
                <a:sym typeface="Calibri"/>
              </a:rPr>
              <a:t>Cumulative Club GPA Average of 3.00-3.10.  </a:t>
            </a:r>
            <a:r>
              <a:rPr b="1" lang="en" sz="1600">
                <a:solidFill>
                  <a:srgbClr val="002C5C"/>
                </a:solidFill>
                <a:latin typeface="Calibri"/>
                <a:ea typeface="Calibri"/>
                <a:cs typeface="Calibri"/>
                <a:sym typeface="Calibri"/>
              </a:rPr>
              <a:t>+1 point</a:t>
            </a:r>
            <a:endParaRPr b="1" sz="1600">
              <a:solidFill>
                <a:srgbClr val="002C5C"/>
              </a:solidFill>
              <a:latin typeface="Calibri"/>
              <a:ea typeface="Calibri"/>
              <a:cs typeface="Calibri"/>
              <a:sym typeface="Calibri"/>
            </a:endParaRPr>
          </a:p>
          <a:p>
            <a:pPr indent="-330200" lvl="0" marL="457200" rtl="0" algn="l">
              <a:lnSpc>
                <a:spcPct val="115000"/>
              </a:lnSpc>
              <a:spcBef>
                <a:spcPts val="0"/>
              </a:spcBef>
              <a:spcAft>
                <a:spcPts val="0"/>
              </a:spcAft>
              <a:buClr>
                <a:srgbClr val="002C5C"/>
              </a:buClr>
              <a:buSzPts val="1600"/>
              <a:buFont typeface="Calibri"/>
              <a:buChar char="●"/>
            </a:pPr>
            <a:r>
              <a:rPr lang="en" sz="1600">
                <a:solidFill>
                  <a:srgbClr val="002C5C"/>
                </a:solidFill>
                <a:latin typeface="Calibri"/>
                <a:ea typeface="Calibri"/>
                <a:cs typeface="Calibri"/>
                <a:sym typeface="Calibri"/>
              </a:rPr>
              <a:t>Cumulative Club GPA Average of 3.11-3.30. </a:t>
            </a:r>
            <a:r>
              <a:rPr b="1" lang="en" sz="1600">
                <a:solidFill>
                  <a:srgbClr val="002C5C"/>
                </a:solidFill>
                <a:latin typeface="Calibri"/>
                <a:ea typeface="Calibri"/>
                <a:cs typeface="Calibri"/>
                <a:sym typeface="Calibri"/>
              </a:rPr>
              <a:t>+2 points</a:t>
            </a:r>
            <a:endParaRPr b="1" sz="1600">
              <a:solidFill>
                <a:srgbClr val="002C5C"/>
              </a:solidFill>
              <a:latin typeface="Calibri"/>
              <a:ea typeface="Calibri"/>
              <a:cs typeface="Calibri"/>
              <a:sym typeface="Calibri"/>
            </a:endParaRPr>
          </a:p>
          <a:p>
            <a:pPr indent="-330200" lvl="0" marL="457200" rtl="0" algn="l">
              <a:lnSpc>
                <a:spcPct val="115000"/>
              </a:lnSpc>
              <a:spcBef>
                <a:spcPts val="0"/>
              </a:spcBef>
              <a:spcAft>
                <a:spcPts val="0"/>
              </a:spcAft>
              <a:buClr>
                <a:srgbClr val="002C5C"/>
              </a:buClr>
              <a:buSzPts val="1600"/>
              <a:buFont typeface="Calibri"/>
              <a:buChar char="●"/>
            </a:pPr>
            <a:r>
              <a:rPr lang="en" sz="1600">
                <a:solidFill>
                  <a:srgbClr val="002C5C"/>
                </a:solidFill>
                <a:latin typeface="Calibri"/>
                <a:ea typeface="Calibri"/>
                <a:cs typeface="Calibri"/>
                <a:sym typeface="Calibri"/>
              </a:rPr>
              <a:t>Cumulative Club GPA Average of 3.31-3.50. </a:t>
            </a:r>
            <a:r>
              <a:rPr b="1" lang="en" sz="1600">
                <a:solidFill>
                  <a:srgbClr val="002C5C"/>
                </a:solidFill>
                <a:latin typeface="Calibri"/>
                <a:ea typeface="Calibri"/>
                <a:cs typeface="Calibri"/>
                <a:sym typeface="Calibri"/>
              </a:rPr>
              <a:t>+3 points</a:t>
            </a:r>
            <a:endParaRPr b="1" sz="1600">
              <a:solidFill>
                <a:srgbClr val="002C5C"/>
              </a:solidFill>
              <a:latin typeface="Calibri"/>
              <a:ea typeface="Calibri"/>
              <a:cs typeface="Calibri"/>
              <a:sym typeface="Calibri"/>
            </a:endParaRPr>
          </a:p>
          <a:p>
            <a:pPr indent="-330200" lvl="0" marL="457200" rtl="0" algn="l">
              <a:lnSpc>
                <a:spcPct val="115000"/>
              </a:lnSpc>
              <a:spcBef>
                <a:spcPts val="0"/>
              </a:spcBef>
              <a:spcAft>
                <a:spcPts val="0"/>
              </a:spcAft>
              <a:buClr>
                <a:srgbClr val="002C5C"/>
              </a:buClr>
              <a:buSzPts val="1600"/>
              <a:buFont typeface="Calibri"/>
              <a:buChar char="●"/>
            </a:pPr>
            <a:r>
              <a:rPr lang="en" sz="1600">
                <a:solidFill>
                  <a:srgbClr val="002C5C"/>
                </a:solidFill>
                <a:latin typeface="Calibri"/>
                <a:ea typeface="Calibri"/>
                <a:cs typeface="Calibri"/>
                <a:sym typeface="Calibri"/>
              </a:rPr>
              <a:t>Cumulative Club GPA Average of 3.50-4.00. </a:t>
            </a:r>
            <a:r>
              <a:rPr b="1" lang="en" sz="1600">
                <a:solidFill>
                  <a:srgbClr val="002C5C"/>
                </a:solidFill>
                <a:latin typeface="Calibri"/>
                <a:ea typeface="Calibri"/>
                <a:cs typeface="Calibri"/>
                <a:sym typeface="Calibri"/>
              </a:rPr>
              <a:t>+4 points</a:t>
            </a:r>
            <a:endParaRPr b="1" sz="1800">
              <a:solidFill>
                <a:srgbClr val="002C5C"/>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3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2C5C"/>
                </a:solidFill>
              </a:rPr>
              <a:t>Fundraising &amp; Sponsorships (14)</a:t>
            </a:r>
            <a:endParaRPr b="1">
              <a:solidFill>
                <a:srgbClr val="002C5C"/>
              </a:solidFill>
            </a:endParaRPr>
          </a:p>
        </p:txBody>
      </p:sp>
      <p:sp>
        <p:nvSpPr>
          <p:cNvPr id="216" name="Google Shape;216;p3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Clr>
                <a:schemeClr val="dk1"/>
              </a:buClr>
              <a:buSzPts val="1018"/>
              <a:buFont typeface="Arial"/>
              <a:buNone/>
            </a:pPr>
            <a:r>
              <a:rPr lang="en" sz="1210">
                <a:solidFill>
                  <a:srgbClr val="002C5C"/>
                </a:solidFill>
                <a:latin typeface="Calibri"/>
                <a:ea typeface="Calibri"/>
                <a:cs typeface="Calibri"/>
                <a:sym typeface="Calibri"/>
              </a:rPr>
              <a:t>Sport Clubs organizations must fundraise to be able to accomplish many of their goals in competition, apparel, equipment, and other club activities. Sport Clubs is incentivizing fundraising &amp; sponsorships by offering additional points for successful fundraising towards annual funding allocations. This includes funds in both the 70700 fundraising accounts and club foundation accounts (Giving Day funds). Clubs must fundraise a minimum of 35% of their expenses for the current fiscal year to be eligible for points in this category. Budgets include all expenses out of team accounts. Individuals donating or assisting with fundraising do not count as a sponsoring organization. Team dues must be directly related to operational costs of the club. Team dues do not count as fundraising. </a:t>
            </a:r>
            <a:endParaRPr sz="1210">
              <a:solidFill>
                <a:srgbClr val="002C5C"/>
              </a:solidFill>
              <a:latin typeface="Calibri"/>
              <a:ea typeface="Calibri"/>
              <a:cs typeface="Calibri"/>
              <a:sym typeface="Calibri"/>
            </a:endParaRPr>
          </a:p>
          <a:p>
            <a:pPr indent="-305435" lvl="0" marL="457200" rtl="0" algn="l">
              <a:lnSpc>
                <a:spcPct val="95000"/>
              </a:lnSpc>
              <a:spcBef>
                <a:spcPts val="0"/>
              </a:spcBef>
              <a:spcAft>
                <a:spcPts val="0"/>
              </a:spcAft>
              <a:buClr>
                <a:srgbClr val="002C5C"/>
              </a:buClr>
              <a:buSzPts val="1210"/>
              <a:buFont typeface="Calibri"/>
              <a:buChar char="●"/>
            </a:pPr>
            <a:r>
              <a:rPr lang="en" sz="1210">
                <a:solidFill>
                  <a:srgbClr val="002C5C"/>
                </a:solidFill>
                <a:highlight>
                  <a:srgbClr val="FFFF00"/>
                </a:highlight>
                <a:latin typeface="Calibri"/>
                <a:ea typeface="Calibri"/>
                <a:cs typeface="Calibri"/>
                <a:sym typeface="Calibri"/>
              </a:rPr>
              <a:t>Club members pay team dues between $20 - $50 per person on an annual basis. </a:t>
            </a:r>
            <a:r>
              <a:rPr b="1" lang="en" sz="1210">
                <a:solidFill>
                  <a:srgbClr val="002C5C"/>
                </a:solidFill>
                <a:highlight>
                  <a:srgbClr val="FFFF00"/>
                </a:highlight>
                <a:latin typeface="Calibri"/>
                <a:ea typeface="Calibri"/>
                <a:cs typeface="Calibri"/>
                <a:sym typeface="Calibri"/>
              </a:rPr>
              <a:t>+1 point</a:t>
            </a:r>
            <a:endParaRPr b="1" sz="1210">
              <a:solidFill>
                <a:srgbClr val="002C5C"/>
              </a:solidFill>
              <a:highlight>
                <a:srgbClr val="FFFF00"/>
              </a:highlight>
              <a:latin typeface="Calibri"/>
              <a:ea typeface="Calibri"/>
              <a:cs typeface="Calibri"/>
              <a:sym typeface="Calibri"/>
            </a:endParaRPr>
          </a:p>
          <a:p>
            <a:pPr indent="-305435" lvl="0" marL="457200" rtl="0" algn="l">
              <a:lnSpc>
                <a:spcPct val="95000"/>
              </a:lnSpc>
              <a:spcBef>
                <a:spcPts val="0"/>
              </a:spcBef>
              <a:spcAft>
                <a:spcPts val="0"/>
              </a:spcAft>
              <a:buClr>
                <a:srgbClr val="002C5C"/>
              </a:buClr>
              <a:buSzPts val="1210"/>
              <a:buFont typeface="Calibri"/>
              <a:buChar char="●"/>
            </a:pPr>
            <a:r>
              <a:rPr lang="en" sz="1210">
                <a:solidFill>
                  <a:srgbClr val="002C5C"/>
                </a:solidFill>
                <a:highlight>
                  <a:srgbClr val="FFFF00"/>
                </a:highlight>
                <a:latin typeface="Calibri"/>
                <a:ea typeface="Calibri"/>
                <a:cs typeface="Calibri"/>
                <a:sym typeface="Calibri"/>
              </a:rPr>
              <a:t>Club members pay team dues between $51 - $100 per person on an annual basis. </a:t>
            </a:r>
            <a:r>
              <a:rPr b="1" lang="en" sz="1210">
                <a:solidFill>
                  <a:srgbClr val="002C5C"/>
                </a:solidFill>
                <a:highlight>
                  <a:srgbClr val="FFFF00"/>
                </a:highlight>
                <a:latin typeface="Calibri"/>
                <a:ea typeface="Calibri"/>
                <a:cs typeface="Calibri"/>
                <a:sym typeface="Calibri"/>
              </a:rPr>
              <a:t>+2 points</a:t>
            </a:r>
            <a:endParaRPr b="1" sz="1210">
              <a:solidFill>
                <a:srgbClr val="002C5C"/>
              </a:solidFill>
              <a:highlight>
                <a:srgbClr val="FFFF00"/>
              </a:highlight>
              <a:latin typeface="Calibri"/>
              <a:ea typeface="Calibri"/>
              <a:cs typeface="Calibri"/>
              <a:sym typeface="Calibri"/>
            </a:endParaRPr>
          </a:p>
          <a:p>
            <a:pPr indent="-305435" lvl="0" marL="457200" rtl="0" algn="l">
              <a:lnSpc>
                <a:spcPct val="95000"/>
              </a:lnSpc>
              <a:spcBef>
                <a:spcPts val="0"/>
              </a:spcBef>
              <a:spcAft>
                <a:spcPts val="0"/>
              </a:spcAft>
              <a:buClr>
                <a:srgbClr val="002C5C"/>
              </a:buClr>
              <a:buSzPts val="1210"/>
              <a:buFont typeface="Calibri"/>
              <a:buChar char="●"/>
            </a:pPr>
            <a:r>
              <a:rPr lang="en" sz="1210">
                <a:solidFill>
                  <a:srgbClr val="002C5C"/>
                </a:solidFill>
                <a:highlight>
                  <a:srgbClr val="FFFF00"/>
                </a:highlight>
                <a:latin typeface="Calibri"/>
                <a:ea typeface="Calibri"/>
                <a:cs typeface="Calibri"/>
                <a:sym typeface="Calibri"/>
              </a:rPr>
              <a:t>Club members pay team dues between $101 - $250 per person on an annual basis. </a:t>
            </a:r>
            <a:r>
              <a:rPr b="1" lang="en" sz="1210">
                <a:solidFill>
                  <a:srgbClr val="002C5C"/>
                </a:solidFill>
                <a:highlight>
                  <a:srgbClr val="FFFF00"/>
                </a:highlight>
                <a:latin typeface="Calibri"/>
                <a:ea typeface="Calibri"/>
                <a:cs typeface="Calibri"/>
                <a:sym typeface="Calibri"/>
              </a:rPr>
              <a:t>+3 points</a:t>
            </a:r>
            <a:endParaRPr b="1" sz="1210">
              <a:solidFill>
                <a:srgbClr val="002C5C"/>
              </a:solidFill>
              <a:highlight>
                <a:srgbClr val="FFFF00"/>
              </a:highlight>
              <a:latin typeface="Calibri"/>
              <a:ea typeface="Calibri"/>
              <a:cs typeface="Calibri"/>
              <a:sym typeface="Calibri"/>
            </a:endParaRPr>
          </a:p>
          <a:p>
            <a:pPr indent="-305435" lvl="0" marL="457200" rtl="0" algn="l">
              <a:lnSpc>
                <a:spcPct val="95000"/>
              </a:lnSpc>
              <a:spcBef>
                <a:spcPts val="0"/>
              </a:spcBef>
              <a:spcAft>
                <a:spcPts val="0"/>
              </a:spcAft>
              <a:buClr>
                <a:srgbClr val="002C5C"/>
              </a:buClr>
              <a:buSzPts val="1210"/>
              <a:buFont typeface="Calibri"/>
              <a:buChar char="●"/>
            </a:pPr>
            <a:r>
              <a:rPr lang="en" sz="1210">
                <a:solidFill>
                  <a:srgbClr val="002C5C"/>
                </a:solidFill>
                <a:highlight>
                  <a:srgbClr val="FFFF00"/>
                </a:highlight>
                <a:latin typeface="Calibri"/>
                <a:ea typeface="Calibri"/>
                <a:cs typeface="Calibri"/>
                <a:sym typeface="Calibri"/>
              </a:rPr>
              <a:t>Club members pay team dues between $251 - $500 per person on an annual basis. </a:t>
            </a:r>
            <a:r>
              <a:rPr b="1" lang="en" sz="1210">
                <a:solidFill>
                  <a:srgbClr val="002C5C"/>
                </a:solidFill>
                <a:highlight>
                  <a:srgbClr val="FFFF00"/>
                </a:highlight>
                <a:latin typeface="Calibri"/>
                <a:ea typeface="Calibri"/>
                <a:cs typeface="Calibri"/>
                <a:sym typeface="Calibri"/>
              </a:rPr>
              <a:t>+4 points</a:t>
            </a:r>
            <a:endParaRPr b="1" sz="1210">
              <a:solidFill>
                <a:srgbClr val="002C5C"/>
              </a:solidFill>
              <a:highlight>
                <a:srgbClr val="FFFF00"/>
              </a:highlight>
              <a:latin typeface="Calibri"/>
              <a:ea typeface="Calibri"/>
              <a:cs typeface="Calibri"/>
              <a:sym typeface="Calibri"/>
            </a:endParaRPr>
          </a:p>
          <a:p>
            <a:pPr indent="-305435" lvl="0" marL="457200" rtl="0" algn="l">
              <a:lnSpc>
                <a:spcPct val="95000"/>
              </a:lnSpc>
              <a:spcBef>
                <a:spcPts val="0"/>
              </a:spcBef>
              <a:spcAft>
                <a:spcPts val="0"/>
              </a:spcAft>
              <a:buClr>
                <a:srgbClr val="002C5C"/>
              </a:buClr>
              <a:buSzPts val="1210"/>
              <a:buFont typeface="Calibri"/>
              <a:buChar char="●"/>
            </a:pPr>
            <a:r>
              <a:rPr lang="en" sz="1210">
                <a:solidFill>
                  <a:srgbClr val="002C5C"/>
                </a:solidFill>
                <a:highlight>
                  <a:srgbClr val="FFFF00"/>
                </a:highlight>
                <a:latin typeface="Calibri"/>
                <a:ea typeface="Calibri"/>
                <a:cs typeface="Calibri"/>
                <a:sym typeface="Calibri"/>
              </a:rPr>
              <a:t>Club members pay team dues $501 or more per person on an annual basis. </a:t>
            </a:r>
            <a:r>
              <a:rPr b="1" lang="en" sz="1210">
                <a:solidFill>
                  <a:srgbClr val="002C5C"/>
                </a:solidFill>
                <a:highlight>
                  <a:srgbClr val="FFFF00"/>
                </a:highlight>
                <a:latin typeface="Calibri"/>
                <a:ea typeface="Calibri"/>
                <a:cs typeface="Calibri"/>
                <a:sym typeface="Calibri"/>
              </a:rPr>
              <a:t>+5 points</a:t>
            </a:r>
            <a:endParaRPr b="1" sz="1210">
              <a:solidFill>
                <a:srgbClr val="002C5C"/>
              </a:solidFill>
              <a:highlight>
                <a:srgbClr val="FFFF00"/>
              </a:highlight>
              <a:latin typeface="Calibri"/>
              <a:ea typeface="Calibri"/>
              <a:cs typeface="Calibri"/>
              <a:sym typeface="Calibri"/>
            </a:endParaRPr>
          </a:p>
          <a:p>
            <a:pPr indent="-305435" lvl="0" marL="457200" rtl="0" algn="l">
              <a:lnSpc>
                <a:spcPct val="95000"/>
              </a:lnSpc>
              <a:spcBef>
                <a:spcPts val="0"/>
              </a:spcBef>
              <a:spcAft>
                <a:spcPts val="0"/>
              </a:spcAft>
              <a:buClr>
                <a:srgbClr val="002C5C"/>
              </a:buClr>
              <a:buSzPts val="1210"/>
              <a:buFont typeface="Calibri"/>
              <a:buChar char="●"/>
            </a:pPr>
            <a:r>
              <a:rPr lang="en" sz="1210">
                <a:solidFill>
                  <a:srgbClr val="002C5C"/>
                </a:solidFill>
                <a:latin typeface="Calibri"/>
                <a:ea typeface="Calibri"/>
                <a:cs typeface="Calibri"/>
                <a:sym typeface="Calibri"/>
              </a:rPr>
              <a:t>Club fundraised at least 50% of expenses during the fiscal year. </a:t>
            </a:r>
            <a:r>
              <a:rPr b="1" lang="en" sz="1210">
                <a:solidFill>
                  <a:srgbClr val="002C5C"/>
                </a:solidFill>
                <a:highlight>
                  <a:srgbClr val="FFFF00"/>
                </a:highlight>
                <a:latin typeface="Calibri"/>
                <a:ea typeface="Calibri"/>
                <a:cs typeface="Calibri"/>
                <a:sym typeface="Calibri"/>
              </a:rPr>
              <a:t>+3 points</a:t>
            </a:r>
            <a:endParaRPr b="1" sz="1210">
              <a:solidFill>
                <a:srgbClr val="002C5C"/>
              </a:solidFill>
              <a:highlight>
                <a:srgbClr val="FFFF00"/>
              </a:highlight>
              <a:latin typeface="Calibri"/>
              <a:ea typeface="Calibri"/>
              <a:cs typeface="Calibri"/>
              <a:sym typeface="Calibri"/>
            </a:endParaRPr>
          </a:p>
          <a:p>
            <a:pPr indent="-305435" lvl="0" marL="457200" rtl="0" algn="l">
              <a:lnSpc>
                <a:spcPct val="95000"/>
              </a:lnSpc>
              <a:spcBef>
                <a:spcPts val="0"/>
              </a:spcBef>
              <a:spcAft>
                <a:spcPts val="0"/>
              </a:spcAft>
              <a:buClr>
                <a:srgbClr val="002C5C"/>
              </a:buClr>
              <a:buSzPts val="1210"/>
              <a:buFont typeface="Calibri"/>
              <a:buChar char="●"/>
            </a:pPr>
            <a:r>
              <a:rPr lang="en" sz="1210">
                <a:solidFill>
                  <a:srgbClr val="002C5C"/>
                </a:solidFill>
                <a:latin typeface="Calibri"/>
                <a:ea typeface="Calibri"/>
                <a:cs typeface="Calibri"/>
                <a:sym typeface="Calibri"/>
              </a:rPr>
              <a:t>Club fundraised at least 60% of expenses during the fiscal year. </a:t>
            </a:r>
            <a:r>
              <a:rPr b="1" lang="en" sz="1210">
                <a:solidFill>
                  <a:srgbClr val="002C5C"/>
                </a:solidFill>
                <a:highlight>
                  <a:srgbClr val="FFFF00"/>
                </a:highlight>
                <a:latin typeface="Calibri"/>
                <a:ea typeface="Calibri"/>
                <a:cs typeface="Calibri"/>
                <a:sym typeface="Calibri"/>
              </a:rPr>
              <a:t>+4 points</a:t>
            </a:r>
            <a:endParaRPr b="1" sz="1210">
              <a:solidFill>
                <a:srgbClr val="002C5C"/>
              </a:solidFill>
              <a:highlight>
                <a:srgbClr val="FFFF00"/>
              </a:highlight>
              <a:latin typeface="Calibri"/>
              <a:ea typeface="Calibri"/>
              <a:cs typeface="Calibri"/>
              <a:sym typeface="Calibri"/>
            </a:endParaRPr>
          </a:p>
          <a:p>
            <a:pPr indent="-305435" lvl="0" marL="457200" rtl="0" algn="l">
              <a:lnSpc>
                <a:spcPct val="95000"/>
              </a:lnSpc>
              <a:spcBef>
                <a:spcPts val="0"/>
              </a:spcBef>
              <a:spcAft>
                <a:spcPts val="0"/>
              </a:spcAft>
              <a:buClr>
                <a:srgbClr val="002C5C"/>
              </a:buClr>
              <a:buSzPts val="1210"/>
              <a:buFont typeface="Calibri"/>
              <a:buChar char="●"/>
            </a:pPr>
            <a:r>
              <a:rPr lang="en" sz="1210">
                <a:solidFill>
                  <a:srgbClr val="002C5C"/>
                </a:solidFill>
                <a:latin typeface="Calibri"/>
                <a:ea typeface="Calibri"/>
                <a:cs typeface="Calibri"/>
                <a:sym typeface="Calibri"/>
              </a:rPr>
              <a:t>Club fundraised at least 70% of expenses during the fiscal year. </a:t>
            </a:r>
            <a:r>
              <a:rPr b="1" lang="en" sz="1210">
                <a:solidFill>
                  <a:srgbClr val="002C5C"/>
                </a:solidFill>
                <a:highlight>
                  <a:srgbClr val="FFFF00"/>
                </a:highlight>
                <a:latin typeface="Calibri"/>
                <a:ea typeface="Calibri"/>
                <a:cs typeface="Calibri"/>
                <a:sym typeface="Calibri"/>
              </a:rPr>
              <a:t>+5 points</a:t>
            </a:r>
            <a:endParaRPr b="1" sz="1210">
              <a:solidFill>
                <a:srgbClr val="002C5C"/>
              </a:solidFill>
              <a:highlight>
                <a:srgbClr val="FFFF00"/>
              </a:highlight>
              <a:latin typeface="Calibri"/>
              <a:ea typeface="Calibri"/>
              <a:cs typeface="Calibri"/>
              <a:sym typeface="Calibri"/>
            </a:endParaRPr>
          </a:p>
          <a:p>
            <a:pPr indent="-305435" lvl="0" marL="457200" rtl="0" algn="l">
              <a:lnSpc>
                <a:spcPct val="95000"/>
              </a:lnSpc>
              <a:spcBef>
                <a:spcPts val="0"/>
              </a:spcBef>
              <a:spcAft>
                <a:spcPts val="0"/>
              </a:spcAft>
              <a:buClr>
                <a:srgbClr val="002C5C"/>
              </a:buClr>
              <a:buSzPts val="1210"/>
              <a:buFont typeface="Calibri"/>
              <a:buChar char="●"/>
            </a:pPr>
            <a:r>
              <a:rPr lang="en" sz="1210">
                <a:solidFill>
                  <a:srgbClr val="002C5C"/>
                </a:solidFill>
                <a:latin typeface="Calibri"/>
                <a:ea typeface="Calibri"/>
                <a:cs typeface="Calibri"/>
                <a:sym typeface="Calibri"/>
              </a:rPr>
              <a:t>Club fundraised at least 80% of expenses during the fiscal year. </a:t>
            </a:r>
            <a:r>
              <a:rPr b="1" lang="en" sz="1210">
                <a:solidFill>
                  <a:srgbClr val="002C5C"/>
                </a:solidFill>
                <a:highlight>
                  <a:srgbClr val="FFFF00"/>
                </a:highlight>
                <a:latin typeface="Calibri"/>
                <a:ea typeface="Calibri"/>
                <a:cs typeface="Calibri"/>
                <a:sym typeface="Calibri"/>
              </a:rPr>
              <a:t>+6 points</a:t>
            </a:r>
            <a:endParaRPr b="1" sz="1210">
              <a:solidFill>
                <a:srgbClr val="002C5C"/>
              </a:solidFill>
              <a:highlight>
                <a:srgbClr val="FFFF00"/>
              </a:highlight>
              <a:latin typeface="Calibri"/>
              <a:ea typeface="Calibri"/>
              <a:cs typeface="Calibri"/>
              <a:sym typeface="Calibri"/>
            </a:endParaRPr>
          </a:p>
          <a:p>
            <a:pPr indent="-305435" lvl="0" marL="457200" rtl="0" algn="l">
              <a:lnSpc>
                <a:spcPct val="95000"/>
              </a:lnSpc>
              <a:spcBef>
                <a:spcPts val="0"/>
              </a:spcBef>
              <a:spcAft>
                <a:spcPts val="0"/>
              </a:spcAft>
              <a:buClr>
                <a:srgbClr val="002C5C"/>
              </a:buClr>
              <a:buSzPts val="1210"/>
              <a:buFont typeface="Calibri"/>
              <a:buChar char="●"/>
            </a:pPr>
            <a:r>
              <a:rPr lang="en" sz="1210">
                <a:solidFill>
                  <a:srgbClr val="002C5C"/>
                </a:solidFill>
                <a:latin typeface="Calibri"/>
                <a:ea typeface="Calibri"/>
                <a:cs typeface="Calibri"/>
                <a:sym typeface="Calibri"/>
              </a:rPr>
              <a:t>Club sponsored by at least 1 organization outside of UC Santa Cruz during fiscal year valued at more than $150.00. </a:t>
            </a:r>
            <a:r>
              <a:rPr b="1" lang="en" sz="1210">
                <a:solidFill>
                  <a:srgbClr val="002C5C"/>
                </a:solidFill>
                <a:latin typeface="Calibri"/>
                <a:ea typeface="Calibri"/>
                <a:cs typeface="Calibri"/>
                <a:sym typeface="Calibri"/>
              </a:rPr>
              <a:t>+1 point</a:t>
            </a:r>
            <a:endParaRPr b="1" sz="1210">
              <a:solidFill>
                <a:srgbClr val="002C5C"/>
              </a:solidFill>
              <a:latin typeface="Calibri"/>
              <a:ea typeface="Calibri"/>
              <a:cs typeface="Calibri"/>
              <a:sym typeface="Calibri"/>
            </a:endParaRPr>
          </a:p>
          <a:p>
            <a:pPr indent="-305435" lvl="0" marL="457200" rtl="0" algn="l">
              <a:lnSpc>
                <a:spcPct val="95000"/>
              </a:lnSpc>
              <a:spcBef>
                <a:spcPts val="0"/>
              </a:spcBef>
              <a:spcAft>
                <a:spcPts val="0"/>
              </a:spcAft>
              <a:buClr>
                <a:srgbClr val="002C5C"/>
              </a:buClr>
              <a:buSzPts val="1210"/>
              <a:buFont typeface="Calibri"/>
              <a:buChar char="●"/>
            </a:pPr>
            <a:r>
              <a:rPr lang="en" sz="1210">
                <a:solidFill>
                  <a:srgbClr val="002C5C"/>
                </a:solidFill>
                <a:latin typeface="Calibri"/>
                <a:ea typeface="Calibri"/>
                <a:cs typeface="Calibri"/>
                <a:sym typeface="Calibri"/>
              </a:rPr>
              <a:t>Club sponsored by 2-3 organizations outside of UC Santa Cruz during fiscal year valued at more than $150.00 each. </a:t>
            </a:r>
            <a:r>
              <a:rPr b="1" lang="en" sz="1210">
                <a:solidFill>
                  <a:srgbClr val="002C5C"/>
                </a:solidFill>
                <a:latin typeface="Calibri"/>
                <a:ea typeface="Calibri"/>
                <a:cs typeface="Calibri"/>
                <a:sym typeface="Calibri"/>
              </a:rPr>
              <a:t>+2 points</a:t>
            </a:r>
            <a:endParaRPr b="1" sz="1210">
              <a:solidFill>
                <a:srgbClr val="002C5C"/>
              </a:solidFill>
              <a:latin typeface="Calibri"/>
              <a:ea typeface="Calibri"/>
              <a:cs typeface="Calibri"/>
              <a:sym typeface="Calibri"/>
            </a:endParaRPr>
          </a:p>
          <a:p>
            <a:pPr indent="-305435" lvl="0" marL="457200" rtl="0" algn="l">
              <a:lnSpc>
                <a:spcPct val="95000"/>
              </a:lnSpc>
              <a:spcBef>
                <a:spcPts val="0"/>
              </a:spcBef>
              <a:spcAft>
                <a:spcPts val="0"/>
              </a:spcAft>
              <a:buClr>
                <a:srgbClr val="002C5C"/>
              </a:buClr>
              <a:buSzPts val="1210"/>
              <a:buFont typeface="Calibri"/>
              <a:buChar char="●"/>
            </a:pPr>
            <a:r>
              <a:rPr lang="en" sz="1210">
                <a:solidFill>
                  <a:srgbClr val="002C5C"/>
                </a:solidFill>
                <a:latin typeface="Calibri"/>
                <a:ea typeface="Calibri"/>
                <a:cs typeface="Calibri"/>
                <a:sym typeface="Calibri"/>
              </a:rPr>
              <a:t>Club sponsored by 4 or more organizations outside of UC Santa Cruz during the fiscal year valued at more than $150.00 each. </a:t>
            </a:r>
            <a:r>
              <a:rPr b="1" lang="en" sz="1210">
                <a:solidFill>
                  <a:srgbClr val="002C5C"/>
                </a:solidFill>
                <a:latin typeface="Calibri"/>
                <a:ea typeface="Calibri"/>
                <a:cs typeface="Calibri"/>
                <a:sym typeface="Calibri"/>
              </a:rPr>
              <a:t>+3 points</a:t>
            </a:r>
            <a:endParaRPr b="1" sz="1395">
              <a:solidFill>
                <a:srgbClr val="002C5C"/>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4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2C5C"/>
                </a:solidFill>
              </a:rPr>
              <a:t>Membership Engagement (18) </a:t>
            </a:r>
            <a:endParaRPr b="1">
              <a:solidFill>
                <a:srgbClr val="002C5C"/>
              </a:solidFill>
            </a:endParaRPr>
          </a:p>
        </p:txBody>
      </p:sp>
      <p:sp>
        <p:nvSpPr>
          <p:cNvPr id="222" name="Google Shape;222;p4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Clr>
                <a:schemeClr val="dk1"/>
              </a:buClr>
              <a:buSzPts val="1100"/>
              <a:buFont typeface="Arial"/>
              <a:buNone/>
            </a:pPr>
            <a:r>
              <a:rPr lang="en" sz="1700">
                <a:solidFill>
                  <a:srgbClr val="002C5C"/>
                </a:solidFill>
                <a:latin typeface="Calibri"/>
                <a:ea typeface="Calibri"/>
                <a:cs typeface="Calibri"/>
                <a:sym typeface="Calibri"/>
              </a:rPr>
              <a:t>Sport Clubs organizations may earn points in their funding proposals by hosting and verifying participant engagement in healthy bonding activities. For some ideas, please reference Rule 6.e.ix.</a:t>
            </a:r>
            <a:endParaRPr sz="1700">
              <a:solidFill>
                <a:srgbClr val="002C5C"/>
              </a:solidFill>
              <a:latin typeface="Calibri"/>
              <a:ea typeface="Calibri"/>
              <a:cs typeface="Calibri"/>
              <a:sym typeface="Calibri"/>
            </a:endParaRPr>
          </a:p>
          <a:p>
            <a:pPr indent="-336550" lvl="0" marL="457200" rtl="0" algn="l">
              <a:lnSpc>
                <a:spcPct val="100000"/>
              </a:lnSpc>
              <a:spcBef>
                <a:spcPts val="0"/>
              </a:spcBef>
              <a:spcAft>
                <a:spcPts val="0"/>
              </a:spcAft>
              <a:buClr>
                <a:srgbClr val="002C5C"/>
              </a:buClr>
              <a:buSzPts val="1700"/>
              <a:buFont typeface="Calibri"/>
              <a:buChar char="●"/>
            </a:pPr>
            <a:r>
              <a:rPr lang="en" sz="1700">
                <a:solidFill>
                  <a:srgbClr val="002C5C"/>
                </a:solidFill>
                <a:latin typeface="Calibri"/>
                <a:ea typeface="Calibri"/>
                <a:cs typeface="Calibri"/>
                <a:sym typeface="Calibri"/>
              </a:rPr>
              <a:t>Successfully executed recurring, positive team bonding events or other membership/alumni engagement events. </a:t>
            </a:r>
            <a:r>
              <a:rPr b="1" lang="en" sz="1700">
                <a:solidFill>
                  <a:srgbClr val="002C5C"/>
                </a:solidFill>
                <a:latin typeface="Calibri"/>
                <a:ea typeface="Calibri"/>
                <a:cs typeface="Calibri"/>
                <a:sym typeface="Calibri"/>
              </a:rPr>
              <a:t>+1-10 points</a:t>
            </a:r>
            <a:r>
              <a:rPr lang="en" sz="1700">
                <a:solidFill>
                  <a:srgbClr val="002C5C"/>
                </a:solidFill>
                <a:latin typeface="Calibri"/>
                <a:ea typeface="Calibri"/>
                <a:cs typeface="Calibri"/>
                <a:sym typeface="Calibri"/>
              </a:rPr>
              <a:t> possible pending volume of engagement </a:t>
            </a:r>
            <a:endParaRPr sz="1700">
              <a:solidFill>
                <a:srgbClr val="002C5C"/>
              </a:solidFill>
              <a:latin typeface="Calibri"/>
              <a:ea typeface="Calibri"/>
              <a:cs typeface="Calibri"/>
              <a:sym typeface="Calibri"/>
            </a:endParaRPr>
          </a:p>
          <a:p>
            <a:pPr indent="-336550" lvl="0" marL="457200" rtl="0" algn="l">
              <a:lnSpc>
                <a:spcPct val="100000"/>
              </a:lnSpc>
              <a:spcBef>
                <a:spcPts val="0"/>
              </a:spcBef>
              <a:spcAft>
                <a:spcPts val="0"/>
              </a:spcAft>
              <a:buClr>
                <a:srgbClr val="002C5C"/>
              </a:buClr>
              <a:buSzPts val="1700"/>
              <a:buFont typeface="Calibri"/>
              <a:buChar char="●"/>
            </a:pPr>
            <a:r>
              <a:rPr lang="en" sz="1700">
                <a:solidFill>
                  <a:srgbClr val="002C5C"/>
                </a:solidFill>
                <a:latin typeface="Calibri"/>
                <a:ea typeface="Calibri"/>
                <a:cs typeface="Calibri"/>
                <a:sym typeface="Calibri"/>
              </a:rPr>
              <a:t>Sport Clubs organization was represented in attendance at mandatory Sport Clubs workshops. </a:t>
            </a:r>
            <a:r>
              <a:rPr b="1" lang="en" sz="1700">
                <a:solidFill>
                  <a:srgbClr val="002C5C"/>
                </a:solidFill>
                <a:latin typeface="Calibri"/>
                <a:ea typeface="Calibri"/>
                <a:cs typeface="Calibri"/>
                <a:sym typeface="Calibri"/>
              </a:rPr>
              <a:t>+2 points</a:t>
            </a:r>
            <a:endParaRPr b="1" sz="1700">
              <a:solidFill>
                <a:srgbClr val="002C5C"/>
              </a:solidFill>
              <a:latin typeface="Calibri"/>
              <a:ea typeface="Calibri"/>
              <a:cs typeface="Calibri"/>
              <a:sym typeface="Calibri"/>
            </a:endParaRPr>
          </a:p>
          <a:p>
            <a:pPr indent="-336550" lvl="0" marL="457200" rtl="0" algn="l">
              <a:lnSpc>
                <a:spcPct val="100000"/>
              </a:lnSpc>
              <a:spcBef>
                <a:spcPts val="0"/>
              </a:spcBef>
              <a:spcAft>
                <a:spcPts val="0"/>
              </a:spcAft>
              <a:buClr>
                <a:srgbClr val="002C5C"/>
              </a:buClr>
              <a:buSzPts val="1700"/>
              <a:buFont typeface="Calibri"/>
              <a:buChar char="●"/>
            </a:pPr>
            <a:r>
              <a:rPr lang="en" sz="1700">
                <a:solidFill>
                  <a:srgbClr val="002C5C"/>
                </a:solidFill>
                <a:latin typeface="Calibri"/>
                <a:ea typeface="Calibri"/>
                <a:cs typeface="Calibri"/>
                <a:sym typeface="Calibri"/>
              </a:rPr>
              <a:t>Sport Clubs organization was represented in attendance at optional Sport Clubs workshops. </a:t>
            </a:r>
            <a:r>
              <a:rPr b="1" lang="en" sz="1700">
                <a:solidFill>
                  <a:srgbClr val="002C5C"/>
                </a:solidFill>
                <a:latin typeface="Calibri"/>
                <a:ea typeface="Calibri"/>
                <a:cs typeface="Calibri"/>
                <a:sym typeface="Calibri"/>
              </a:rPr>
              <a:t>+3 points</a:t>
            </a:r>
            <a:endParaRPr b="1" sz="1700">
              <a:solidFill>
                <a:srgbClr val="002C5C"/>
              </a:solidFill>
              <a:latin typeface="Calibri"/>
              <a:ea typeface="Calibri"/>
              <a:cs typeface="Calibri"/>
              <a:sym typeface="Calibri"/>
            </a:endParaRPr>
          </a:p>
          <a:p>
            <a:pPr indent="-336550" lvl="0" marL="457200" rtl="0" algn="l">
              <a:lnSpc>
                <a:spcPct val="100000"/>
              </a:lnSpc>
              <a:spcBef>
                <a:spcPts val="0"/>
              </a:spcBef>
              <a:spcAft>
                <a:spcPts val="0"/>
              </a:spcAft>
              <a:buClr>
                <a:srgbClr val="002C5C"/>
              </a:buClr>
              <a:buSzPts val="1700"/>
              <a:buFont typeface="Calibri"/>
              <a:buChar char="●"/>
            </a:pPr>
            <a:r>
              <a:rPr lang="en" sz="1700">
                <a:solidFill>
                  <a:srgbClr val="002C5C"/>
                </a:solidFill>
                <a:highlight>
                  <a:srgbClr val="FFFF00"/>
                </a:highlight>
                <a:latin typeface="Calibri"/>
                <a:ea typeface="Calibri"/>
                <a:cs typeface="Calibri"/>
                <a:sym typeface="Calibri"/>
              </a:rPr>
              <a:t>Post a minimum of 3 posts each quarter and tag @ucsc_sportclubs. </a:t>
            </a:r>
            <a:r>
              <a:rPr b="1" lang="en" sz="1700">
                <a:solidFill>
                  <a:srgbClr val="002C5C"/>
                </a:solidFill>
                <a:highlight>
                  <a:srgbClr val="FFFF00"/>
                </a:highlight>
                <a:latin typeface="Calibri"/>
                <a:ea typeface="Calibri"/>
                <a:cs typeface="Calibri"/>
                <a:sym typeface="Calibri"/>
              </a:rPr>
              <a:t>+1 point</a:t>
            </a:r>
            <a:endParaRPr b="1" sz="1700">
              <a:solidFill>
                <a:srgbClr val="002C5C"/>
              </a:solidFill>
              <a:highlight>
                <a:srgbClr val="FFFF00"/>
              </a:highlight>
              <a:latin typeface="Calibri"/>
              <a:ea typeface="Calibri"/>
              <a:cs typeface="Calibri"/>
              <a:sym typeface="Calibri"/>
            </a:endParaRPr>
          </a:p>
          <a:p>
            <a:pPr indent="-336550" lvl="0" marL="457200" rtl="0" algn="l">
              <a:lnSpc>
                <a:spcPct val="100000"/>
              </a:lnSpc>
              <a:spcBef>
                <a:spcPts val="0"/>
              </a:spcBef>
              <a:spcAft>
                <a:spcPts val="0"/>
              </a:spcAft>
              <a:buClr>
                <a:srgbClr val="002C5C"/>
              </a:buClr>
              <a:buSzPts val="1700"/>
              <a:buFont typeface="Calibri"/>
              <a:buChar char="●"/>
            </a:pPr>
            <a:r>
              <a:rPr lang="en" sz="1700">
                <a:solidFill>
                  <a:srgbClr val="002C5C"/>
                </a:solidFill>
                <a:highlight>
                  <a:srgbClr val="FFFF00"/>
                </a:highlight>
                <a:latin typeface="Calibri"/>
                <a:ea typeface="Calibri"/>
                <a:cs typeface="Calibri"/>
                <a:sym typeface="Calibri"/>
              </a:rPr>
              <a:t>Post a minimum of 7 posts each quarter and tag @ucsc_sportclubs. </a:t>
            </a:r>
            <a:r>
              <a:rPr b="1" lang="en" sz="1700">
                <a:solidFill>
                  <a:srgbClr val="002C5C"/>
                </a:solidFill>
                <a:highlight>
                  <a:srgbClr val="FFFF00"/>
                </a:highlight>
                <a:latin typeface="Calibri"/>
                <a:ea typeface="Calibri"/>
                <a:cs typeface="Calibri"/>
                <a:sym typeface="Calibri"/>
              </a:rPr>
              <a:t>+3 points </a:t>
            </a:r>
            <a:endParaRPr b="1" sz="1900">
              <a:solidFill>
                <a:srgbClr val="002C5C"/>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4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2C5C"/>
                </a:solidFill>
              </a:rPr>
              <a:t>Point Deductions</a:t>
            </a:r>
            <a:endParaRPr b="1">
              <a:solidFill>
                <a:srgbClr val="002C5C"/>
              </a:solidFill>
            </a:endParaRPr>
          </a:p>
        </p:txBody>
      </p:sp>
      <p:sp>
        <p:nvSpPr>
          <p:cNvPr id="228" name="Google Shape;228;p4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lang="en" sz="1500">
                <a:solidFill>
                  <a:srgbClr val="002C5C"/>
                </a:solidFill>
                <a:latin typeface="Calibri"/>
                <a:ea typeface="Calibri"/>
                <a:cs typeface="Calibri"/>
                <a:sym typeface="Calibri"/>
              </a:rPr>
              <a:t>Sport Clubs organizations are subject to point deductions, the number of points being deduced are dependent on which policies are violated, and the number of times a policy has been violated.</a:t>
            </a:r>
            <a:endParaRPr sz="1500">
              <a:solidFill>
                <a:srgbClr val="002C5C"/>
              </a:solidFill>
              <a:latin typeface="Calibri"/>
              <a:ea typeface="Calibri"/>
              <a:cs typeface="Calibri"/>
              <a:sym typeface="Calibri"/>
            </a:endParaRPr>
          </a:p>
          <a:p>
            <a:pPr indent="-323850" lvl="0" marL="457200" rtl="0" algn="l">
              <a:lnSpc>
                <a:spcPct val="115000"/>
              </a:lnSpc>
              <a:spcBef>
                <a:spcPts val="0"/>
              </a:spcBef>
              <a:spcAft>
                <a:spcPts val="0"/>
              </a:spcAft>
              <a:buClr>
                <a:srgbClr val="002C5C"/>
              </a:buClr>
              <a:buSzPts val="1500"/>
              <a:buFont typeface="Calibri"/>
              <a:buChar char="●"/>
            </a:pPr>
            <a:r>
              <a:rPr lang="en" sz="1500">
                <a:solidFill>
                  <a:srgbClr val="002C5C"/>
                </a:solidFill>
                <a:latin typeface="Calibri"/>
                <a:ea typeface="Calibri"/>
                <a:cs typeface="Calibri"/>
                <a:sym typeface="Calibri"/>
              </a:rPr>
              <a:t>Submitting travel requests within 12 business days of departure. </a:t>
            </a:r>
            <a:r>
              <a:rPr b="1" lang="en" sz="1500">
                <a:solidFill>
                  <a:srgbClr val="002C5C"/>
                </a:solidFill>
                <a:latin typeface="Calibri"/>
                <a:ea typeface="Calibri"/>
                <a:cs typeface="Calibri"/>
                <a:sym typeface="Calibri"/>
              </a:rPr>
              <a:t>-1 point </a:t>
            </a:r>
            <a:endParaRPr b="1" sz="1500">
              <a:solidFill>
                <a:srgbClr val="002C5C"/>
              </a:solidFill>
              <a:latin typeface="Calibri"/>
              <a:ea typeface="Calibri"/>
              <a:cs typeface="Calibri"/>
              <a:sym typeface="Calibri"/>
            </a:endParaRPr>
          </a:p>
          <a:p>
            <a:pPr indent="-323850" lvl="0" marL="457200" rtl="0" algn="l">
              <a:lnSpc>
                <a:spcPct val="115000"/>
              </a:lnSpc>
              <a:spcBef>
                <a:spcPts val="0"/>
              </a:spcBef>
              <a:spcAft>
                <a:spcPts val="0"/>
              </a:spcAft>
              <a:buClr>
                <a:srgbClr val="002C5C"/>
              </a:buClr>
              <a:buSzPts val="1500"/>
              <a:buFont typeface="Calibri"/>
              <a:buChar char="●"/>
            </a:pPr>
            <a:r>
              <a:rPr lang="en" sz="1500">
                <a:solidFill>
                  <a:srgbClr val="002C5C"/>
                </a:solidFill>
                <a:latin typeface="Calibri"/>
                <a:ea typeface="Calibri"/>
                <a:cs typeface="Calibri"/>
                <a:sym typeface="Calibri"/>
              </a:rPr>
              <a:t>Submitting completed travel rosters within 4 business days of departure. </a:t>
            </a:r>
            <a:r>
              <a:rPr b="1" lang="en" sz="1500">
                <a:solidFill>
                  <a:srgbClr val="002C5C"/>
                </a:solidFill>
                <a:latin typeface="Calibri"/>
                <a:ea typeface="Calibri"/>
                <a:cs typeface="Calibri"/>
                <a:sym typeface="Calibri"/>
              </a:rPr>
              <a:t>-1 point</a:t>
            </a:r>
            <a:endParaRPr b="1" sz="1500">
              <a:solidFill>
                <a:srgbClr val="002C5C"/>
              </a:solidFill>
              <a:latin typeface="Calibri"/>
              <a:ea typeface="Calibri"/>
              <a:cs typeface="Calibri"/>
              <a:sym typeface="Calibri"/>
            </a:endParaRPr>
          </a:p>
          <a:p>
            <a:pPr indent="-323850" lvl="0" marL="457200" rtl="0" algn="l">
              <a:lnSpc>
                <a:spcPct val="115000"/>
              </a:lnSpc>
              <a:spcBef>
                <a:spcPts val="0"/>
              </a:spcBef>
              <a:spcAft>
                <a:spcPts val="0"/>
              </a:spcAft>
              <a:buClr>
                <a:srgbClr val="002C5C"/>
              </a:buClr>
              <a:buSzPts val="1500"/>
              <a:buFont typeface="Calibri"/>
              <a:buChar char="●"/>
            </a:pPr>
            <a:r>
              <a:rPr lang="en" sz="1500">
                <a:solidFill>
                  <a:srgbClr val="002C5C"/>
                </a:solidFill>
                <a:latin typeface="Calibri"/>
                <a:ea typeface="Calibri"/>
                <a:cs typeface="Calibri"/>
                <a:sym typeface="Calibri"/>
              </a:rPr>
              <a:t>Submitting facility requests after quarterly deadline. -</a:t>
            </a:r>
            <a:r>
              <a:rPr b="1" lang="en" sz="1500">
                <a:solidFill>
                  <a:srgbClr val="002C5C"/>
                </a:solidFill>
                <a:latin typeface="Calibri"/>
                <a:ea typeface="Calibri"/>
                <a:cs typeface="Calibri"/>
                <a:sym typeface="Calibri"/>
              </a:rPr>
              <a:t>1 point </a:t>
            </a:r>
            <a:endParaRPr b="1" sz="1500">
              <a:solidFill>
                <a:srgbClr val="002C5C"/>
              </a:solidFill>
              <a:latin typeface="Calibri"/>
              <a:ea typeface="Calibri"/>
              <a:cs typeface="Calibri"/>
              <a:sym typeface="Calibri"/>
            </a:endParaRPr>
          </a:p>
          <a:p>
            <a:pPr indent="-323850" lvl="0" marL="457200" rtl="0" algn="l">
              <a:lnSpc>
                <a:spcPct val="115000"/>
              </a:lnSpc>
              <a:spcBef>
                <a:spcPts val="0"/>
              </a:spcBef>
              <a:spcAft>
                <a:spcPts val="0"/>
              </a:spcAft>
              <a:buClr>
                <a:srgbClr val="002C5C"/>
              </a:buClr>
              <a:buSzPts val="1500"/>
              <a:buFont typeface="Calibri"/>
              <a:buChar char="●"/>
            </a:pPr>
            <a:r>
              <a:rPr lang="en" sz="1500">
                <a:solidFill>
                  <a:srgbClr val="002C5C"/>
                </a:solidFill>
                <a:latin typeface="Calibri"/>
                <a:ea typeface="Calibri"/>
                <a:cs typeface="Calibri"/>
                <a:sym typeface="Calibri"/>
              </a:rPr>
              <a:t>Member found improperly registered during practice audit. </a:t>
            </a:r>
            <a:r>
              <a:rPr b="1" lang="en" sz="1500">
                <a:solidFill>
                  <a:srgbClr val="002C5C"/>
                </a:solidFill>
                <a:latin typeface="Calibri"/>
                <a:ea typeface="Calibri"/>
                <a:cs typeface="Calibri"/>
                <a:sym typeface="Calibri"/>
              </a:rPr>
              <a:t>-1/member</a:t>
            </a:r>
            <a:endParaRPr b="1" sz="1500">
              <a:solidFill>
                <a:srgbClr val="002C5C"/>
              </a:solidFill>
              <a:latin typeface="Calibri"/>
              <a:ea typeface="Calibri"/>
              <a:cs typeface="Calibri"/>
              <a:sym typeface="Calibri"/>
            </a:endParaRPr>
          </a:p>
          <a:p>
            <a:pPr indent="-323850" lvl="0" marL="457200" rtl="0" algn="l">
              <a:lnSpc>
                <a:spcPct val="115000"/>
              </a:lnSpc>
              <a:spcBef>
                <a:spcPts val="0"/>
              </a:spcBef>
              <a:spcAft>
                <a:spcPts val="0"/>
              </a:spcAft>
              <a:buClr>
                <a:srgbClr val="002C5C"/>
              </a:buClr>
              <a:buSzPts val="1500"/>
              <a:buFont typeface="Calibri"/>
              <a:buChar char="●"/>
            </a:pPr>
            <a:r>
              <a:rPr lang="en" sz="1500">
                <a:solidFill>
                  <a:srgbClr val="002C5C"/>
                </a:solidFill>
                <a:latin typeface="Calibri"/>
                <a:ea typeface="Calibri"/>
                <a:cs typeface="Calibri"/>
                <a:sym typeface="Calibri"/>
              </a:rPr>
              <a:t>Failure to document and properly report an incident during club operation. </a:t>
            </a:r>
            <a:r>
              <a:rPr b="1" lang="en" sz="1500">
                <a:solidFill>
                  <a:srgbClr val="002C5C"/>
                </a:solidFill>
                <a:latin typeface="Calibri"/>
                <a:ea typeface="Calibri"/>
                <a:cs typeface="Calibri"/>
                <a:sym typeface="Calibri"/>
              </a:rPr>
              <a:t>-1 point</a:t>
            </a:r>
            <a:endParaRPr b="1" sz="1500">
              <a:solidFill>
                <a:srgbClr val="002C5C"/>
              </a:solidFill>
              <a:latin typeface="Calibri"/>
              <a:ea typeface="Calibri"/>
              <a:cs typeface="Calibri"/>
              <a:sym typeface="Calibri"/>
            </a:endParaRPr>
          </a:p>
          <a:p>
            <a:pPr indent="-323850" lvl="0" marL="457200" rtl="0" algn="l">
              <a:lnSpc>
                <a:spcPct val="115000"/>
              </a:lnSpc>
              <a:spcBef>
                <a:spcPts val="0"/>
              </a:spcBef>
              <a:spcAft>
                <a:spcPts val="0"/>
              </a:spcAft>
              <a:buClr>
                <a:srgbClr val="002C5C"/>
              </a:buClr>
              <a:buSzPts val="1500"/>
              <a:buFont typeface="Calibri"/>
              <a:buChar char="●"/>
            </a:pPr>
            <a:r>
              <a:rPr lang="en" sz="1500">
                <a:solidFill>
                  <a:srgbClr val="002C5C"/>
                </a:solidFill>
                <a:latin typeface="Calibri"/>
                <a:ea typeface="Calibri"/>
                <a:cs typeface="Calibri"/>
                <a:sym typeface="Calibri"/>
              </a:rPr>
              <a:t>Failure to meet with Sport Clubs professional staff for a monthly club officer meeting. </a:t>
            </a:r>
            <a:r>
              <a:rPr b="1" lang="en" sz="1500">
                <a:solidFill>
                  <a:srgbClr val="002C5C"/>
                </a:solidFill>
                <a:latin typeface="Calibri"/>
                <a:ea typeface="Calibri"/>
                <a:cs typeface="Calibri"/>
                <a:sym typeface="Calibri"/>
              </a:rPr>
              <a:t>-1 point</a:t>
            </a:r>
            <a:endParaRPr b="1" sz="1500">
              <a:solidFill>
                <a:srgbClr val="002C5C"/>
              </a:solidFill>
              <a:latin typeface="Calibri"/>
              <a:ea typeface="Calibri"/>
              <a:cs typeface="Calibri"/>
              <a:sym typeface="Calibri"/>
            </a:endParaRPr>
          </a:p>
          <a:p>
            <a:pPr indent="-323850" lvl="0" marL="457200" rtl="0" algn="l">
              <a:lnSpc>
                <a:spcPct val="115000"/>
              </a:lnSpc>
              <a:spcBef>
                <a:spcPts val="0"/>
              </a:spcBef>
              <a:spcAft>
                <a:spcPts val="0"/>
              </a:spcAft>
              <a:buClr>
                <a:srgbClr val="002C5C"/>
              </a:buClr>
              <a:buSzPts val="1500"/>
              <a:buFont typeface="Calibri"/>
              <a:buChar char="●"/>
            </a:pPr>
            <a:r>
              <a:rPr lang="en" sz="1500">
                <a:solidFill>
                  <a:srgbClr val="002C5C"/>
                </a:solidFill>
                <a:latin typeface="Calibri"/>
                <a:ea typeface="Calibri"/>
                <a:cs typeface="Calibri"/>
                <a:sym typeface="Calibri"/>
              </a:rPr>
              <a:t>Failure to provide representation in attendance at mandatory Sport Clubs workshops. </a:t>
            </a:r>
            <a:r>
              <a:rPr b="1" lang="en" sz="1500">
                <a:solidFill>
                  <a:srgbClr val="002C5C"/>
                </a:solidFill>
                <a:latin typeface="Calibri"/>
                <a:ea typeface="Calibri"/>
                <a:cs typeface="Calibri"/>
                <a:sym typeface="Calibri"/>
              </a:rPr>
              <a:t>-1 point</a:t>
            </a:r>
            <a:endParaRPr b="1" sz="2100">
              <a:solidFill>
                <a:srgbClr val="002C5C"/>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FDC700"/>
                </a:solidFill>
              </a:rPr>
              <a:t>Administration</a:t>
            </a:r>
            <a:endParaRPr b="1">
              <a:solidFill>
                <a:srgbClr val="FDC700"/>
              </a:solidFill>
            </a:endParaRPr>
          </a:p>
        </p:txBody>
      </p:sp>
      <p:sp>
        <p:nvSpPr>
          <p:cNvPr id="68" name="Google Shape;68;p15"/>
          <p:cNvSpPr txBox="1"/>
          <p:nvPr>
            <p:ph idx="1" type="body"/>
          </p:nvPr>
        </p:nvSpPr>
        <p:spPr>
          <a:xfrm>
            <a:off x="373075" y="1060425"/>
            <a:ext cx="3999900" cy="3416400"/>
          </a:xfrm>
          <a:prstGeom prst="rect">
            <a:avLst/>
          </a:prstGeom>
        </p:spPr>
        <p:txBody>
          <a:bodyPr anchorCtr="0" anchor="t" bIns="91425" lIns="91425" spcFirstLastPara="1" rIns="91425" wrap="square" tIns="91425">
            <a:normAutofit/>
          </a:bodyPr>
          <a:lstStyle/>
          <a:p>
            <a:pPr indent="0" lvl="0" marL="0" rtl="0" algn="ctr">
              <a:lnSpc>
                <a:spcPct val="100000"/>
              </a:lnSpc>
              <a:spcBef>
                <a:spcPts val="0"/>
              </a:spcBef>
              <a:spcAft>
                <a:spcPts val="0"/>
              </a:spcAft>
              <a:buNone/>
            </a:pPr>
            <a:r>
              <a:rPr b="1" lang="en" sz="1600">
                <a:solidFill>
                  <a:srgbClr val="002C5C"/>
                </a:solidFill>
              </a:rPr>
              <a:t>Dillon Thompson</a:t>
            </a:r>
            <a:endParaRPr b="1" sz="1600">
              <a:solidFill>
                <a:srgbClr val="002C5C"/>
              </a:solidFill>
            </a:endParaRPr>
          </a:p>
          <a:p>
            <a:pPr indent="0" lvl="0" marL="0" rtl="0" algn="ctr">
              <a:lnSpc>
                <a:spcPct val="100000"/>
              </a:lnSpc>
              <a:spcBef>
                <a:spcPts val="0"/>
              </a:spcBef>
              <a:spcAft>
                <a:spcPts val="0"/>
              </a:spcAft>
              <a:buNone/>
            </a:pPr>
            <a:r>
              <a:rPr lang="en">
                <a:solidFill>
                  <a:srgbClr val="002C5C"/>
                </a:solidFill>
              </a:rPr>
              <a:t>Associate Director of Athletics &amp; Recreation - Sport Programs</a:t>
            </a:r>
            <a:endParaRPr>
              <a:solidFill>
                <a:srgbClr val="002C5C"/>
              </a:solidFill>
            </a:endParaRPr>
          </a:p>
          <a:p>
            <a:pPr indent="0" lvl="0" marL="0" rtl="0" algn="l">
              <a:spcBef>
                <a:spcPts val="0"/>
              </a:spcBef>
              <a:spcAft>
                <a:spcPts val="0"/>
              </a:spcAft>
              <a:buNone/>
            </a:pPr>
            <a:r>
              <a:t/>
            </a:r>
            <a:endParaRPr>
              <a:solidFill>
                <a:srgbClr val="002C5C"/>
              </a:solidFill>
            </a:endParaRPr>
          </a:p>
          <a:p>
            <a:pPr indent="0" lvl="0" marL="0" rtl="0" algn="l">
              <a:spcBef>
                <a:spcPts val="1200"/>
              </a:spcBef>
              <a:spcAft>
                <a:spcPts val="0"/>
              </a:spcAft>
              <a:buNone/>
            </a:pPr>
            <a:r>
              <a:t/>
            </a:r>
            <a:endParaRPr sz="2052">
              <a:solidFill>
                <a:srgbClr val="002C5C"/>
              </a:solidFill>
            </a:endParaRPr>
          </a:p>
          <a:p>
            <a:pPr indent="0" lvl="0" marL="0" rtl="0" algn="l">
              <a:spcBef>
                <a:spcPts val="1200"/>
              </a:spcBef>
              <a:spcAft>
                <a:spcPts val="1200"/>
              </a:spcAft>
              <a:buNone/>
            </a:pPr>
            <a:r>
              <a:t/>
            </a:r>
            <a:endParaRPr b="1">
              <a:solidFill>
                <a:srgbClr val="002C5C"/>
              </a:solidFill>
            </a:endParaRPr>
          </a:p>
        </p:txBody>
      </p:sp>
      <p:sp>
        <p:nvSpPr>
          <p:cNvPr id="69" name="Google Shape;69;p15"/>
          <p:cNvSpPr txBox="1"/>
          <p:nvPr>
            <p:ph idx="2" type="body"/>
          </p:nvPr>
        </p:nvSpPr>
        <p:spPr>
          <a:xfrm>
            <a:off x="4832400" y="1060425"/>
            <a:ext cx="3999900" cy="3416400"/>
          </a:xfrm>
          <a:prstGeom prst="rect">
            <a:avLst/>
          </a:prstGeom>
        </p:spPr>
        <p:txBody>
          <a:bodyPr anchorCtr="0" anchor="t" bIns="91425" lIns="91425" spcFirstLastPara="1" rIns="91425" wrap="square" tIns="91425">
            <a:normAutofit/>
          </a:bodyPr>
          <a:lstStyle/>
          <a:p>
            <a:pPr indent="0" lvl="0" marL="0" rtl="0" algn="ctr">
              <a:lnSpc>
                <a:spcPct val="100000"/>
              </a:lnSpc>
              <a:spcBef>
                <a:spcPts val="0"/>
              </a:spcBef>
              <a:spcAft>
                <a:spcPts val="0"/>
              </a:spcAft>
              <a:buNone/>
            </a:pPr>
            <a:r>
              <a:rPr b="1" lang="en" sz="1600">
                <a:solidFill>
                  <a:srgbClr val="002C5C"/>
                </a:solidFill>
              </a:rPr>
              <a:t>Courtney Sherwin</a:t>
            </a:r>
            <a:endParaRPr b="1" sz="1600">
              <a:solidFill>
                <a:srgbClr val="002C5C"/>
              </a:solidFill>
            </a:endParaRPr>
          </a:p>
          <a:p>
            <a:pPr indent="0" lvl="0" marL="0" rtl="0" algn="ctr">
              <a:lnSpc>
                <a:spcPct val="100000"/>
              </a:lnSpc>
              <a:spcBef>
                <a:spcPts val="0"/>
              </a:spcBef>
              <a:spcAft>
                <a:spcPts val="0"/>
              </a:spcAft>
              <a:buNone/>
            </a:pPr>
            <a:r>
              <a:rPr lang="en">
                <a:solidFill>
                  <a:srgbClr val="002C5C"/>
                </a:solidFill>
              </a:rPr>
              <a:t>Assistant Director of Athletics &amp; </a:t>
            </a:r>
            <a:r>
              <a:rPr lang="en">
                <a:solidFill>
                  <a:srgbClr val="002C5C"/>
                </a:solidFill>
              </a:rPr>
              <a:t>Recreation - Sport Programs</a:t>
            </a:r>
            <a:endParaRPr>
              <a:solidFill>
                <a:srgbClr val="002C5C"/>
              </a:solidFill>
            </a:endParaRPr>
          </a:p>
          <a:p>
            <a:pPr indent="0" lvl="0" marL="0" rtl="0" algn="l">
              <a:spcBef>
                <a:spcPts val="0"/>
              </a:spcBef>
              <a:spcAft>
                <a:spcPts val="1200"/>
              </a:spcAft>
              <a:buNone/>
            </a:pPr>
            <a:r>
              <a:t/>
            </a:r>
            <a:endParaRPr>
              <a:solidFill>
                <a:srgbClr val="002C5C"/>
              </a:solidFill>
            </a:endParaRPr>
          </a:p>
        </p:txBody>
      </p:sp>
      <p:pic>
        <p:nvPicPr>
          <p:cNvPr id="70" name="Google Shape;70;p15"/>
          <p:cNvPicPr preferRelativeResize="0"/>
          <p:nvPr/>
        </p:nvPicPr>
        <p:blipFill>
          <a:blip r:embed="rId3">
            <a:alphaModFix/>
          </a:blip>
          <a:stretch>
            <a:fillRect/>
          </a:stretch>
        </p:blipFill>
        <p:spPr>
          <a:xfrm>
            <a:off x="1528450" y="2056225"/>
            <a:ext cx="1689150" cy="2533725"/>
          </a:xfrm>
          <a:prstGeom prst="rect">
            <a:avLst/>
          </a:prstGeom>
          <a:noFill/>
          <a:ln>
            <a:noFill/>
          </a:ln>
        </p:spPr>
      </p:pic>
      <p:pic>
        <p:nvPicPr>
          <p:cNvPr id="71" name="Google Shape;71;p15"/>
          <p:cNvPicPr preferRelativeResize="0"/>
          <p:nvPr/>
        </p:nvPicPr>
        <p:blipFill>
          <a:blip r:embed="rId4">
            <a:alphaModFix/>
          </a:blip>
          <a:stretch>
            <a:fillRect/>
          </a:stretch>
        </p:blipFill>
        <p:spPr>
          <a:xfrm>
            <a:off x="6024950" y="2052775"/>
            <a:ext cx="1614800" cy="2540624"/>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4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FDC700"/>
                </a:solidFill>
              </a:rPr>
              <a:t>Sports Club Advisory Committee (SCAC)</a:t>
            </a:r>
            <a:endParaRPr b="1">
              <a:solidFill>
                <a:srgbClr val="FDC700"/>
              </a:solidFill>
            </a:endParaRPr>
          </a:p>
        </p:txBody>
      </p:sp>
      <p:graphicFrame>
        <p:nvGraphicFramePr>
          <p:cNvPr id="234" name="Google Shape;234;p42"/>
          <p:cNvGraphicFramePr/>
          <p:nvPr/>
        </p:nvGraphicFramePr>
        <p:xfrm>
          <a:off x="952500" y="1619250"/>
          <a:ext cx="3000000" cy="3000000"/>
        </p:xfrm>
        <a:graphic>
          <a:graphicData uri="http://schemas.openxmlformats.org/drawingml/2006/table">
            <a:tbl>
              <a:tblPr>
                <a:noFill/>
                <a:tableStyleId>{3351FE41-5FD1-4C78-9B94-B6420B34A4B8}</a:tableStyleId>
              </a:tblPr>
              <a:tblGrid>
                <a:gridCol w="3619500"/>
                <a:gridCol w="3619500"/>
              </a:tblGrid>
              <a:tr h="381000">
                <a:tc>
                  <a:txBody>
                    <a:bodyPr/>
                    <a:lstStyle/>
                    <a:p>
                      <a:pPr indent="0" lvl="0" marL="0" rtl="0" algn="l">
                        <a:spcBef>
                          <a:spcPts val="0"/>
                        </a:spcBef>
                        <a:spcAft>
                          <a:spcPts val="0"/>
                        </a:spcAft>
                        <a:buNone/>
                      </a:pPr>
                      <a:r>
                        <a:rPr lang="en">
                          <a:solidFill>
                            <a:srgbClr val="002C5C"/>
                          </a:solidFill>
                        </a:rPr>
                        <a:t>Ryan Thayer</a:t>
                      </a:r>
                      <a:endParaRPr>
                        <a:solidFill>
                          <a:srgbClr val="002C5C"/>
                        </a:solidFill>
                      </a:endParaRPr>
                    </a:p>
                  </a:txBody>
                  <a:tcPr marT="91425" marB="91425" marR="91425" marL="91425"/>
                </a:tc>
                <a:tc>
                  <a:txBody>
                    <a:bodyPr/>
                    <a:lstStyle/>
                    <a:p>
                      <a:pPr indent="0" lvl="0" marL="0" rtl="0" algn="l">
                        <a:spcBef>
                          <a:spcPts val="0"/>
                        </a:spcBef>
                        <a:spcAft>
                          <a:spcPts val="0"/>
                        </a:spcAft>
                        <a:buNone/>
                      </a:pPr>
                      <a:r>
                        <a:rPr lang="en">
                          <a:solidFill>
                            <a:srgbClr val="002C5C"/>
                          </a:solidFill>
                        </a:rPr>
                        <a:t>Men’s Lacrosse</a:t>
                      </a:r>
                      <a:endParaRPr>
                        <a:solidFill>
                          <a:srgbClr val="002C5C"/>
                        </a:solidFill>
                      </a:endParaRPr>
                    </a:p>
                  </a:txBody>
                  <a:tcPr marT="91425" marB="91425" marR="91425" marL="91425"/>
                </a:tc>
              </a:tr>
              <a:tr h="381000">
                <a:tc>
                  <a:txBody>
                    <a:bodyPr/>
                    <a:lstStyle/>
                    <a:p>
                      <a:pPr indent="0" lvl="0" marL="0" rtl="0" algn="l">
                        <a:spcBef>
                          <a:spcPts val="0"/>
                        </a:spcBef>
                        <a:spcAft>
                          <a:spcPts val="0"/>
                        </a:spcAft>
                        <a:buNone/>
                      </a:pPr>
                      <a:r>
                        <a:rPr lang="en">
                          <a:solidFill>
                            <a:srgbClr val="002C5C"/>
                          </a:solidFill>
                        </a:rPr>
                        <a:t>Mary White </a:t>
                      </a:r>
                      <a:endParaRPr>
                        <a:solidFill>
                          <a:srgbClr val="002C5C"/>
                        </a:solidFill>
                      </a:endParaRPr>
                    </a:p>
                  </a:txBody>
                  <a:tcPr marT="91425" marB="91425" marR="91425" marL="91425"/>
                </a:tc>
                <a:tc>
                  <a:txBody>
                    <a:bodyPr/>
                    <a:lstStyle/>
                    <a:p>
                      <a:pPr indent="0" lvl="0" marL="0" rtl="0" algn="l">
                        <a:spcBef>
                          <a:spcPts val="0"/>
                        </a:spcBef>
                        <a:spcAft>
                          <a:spcPts val="0"/>
                        </a:spcAft>
                        <a:buNone/>
                      </a:pPr>
                      <a:r>
                        <a:rPr lang="en">
                          <a:solidFill>
                            <a:srgbClr val="002C5C"/>
                          </a:solidFill>
                        </a:rPr>
                        <a:t>Women’s Lacrosse </a:t>
                      </a:r>
                      <a:endParaRPr>
                        <a:solidFill>
                          <a:srgbClr val="002C5C"/>
                        </a:solidFill>
                      </a:endParaRPr>
                    </a:p>
                  </a:txBody>
                  <a:tcPr marT="91425" marB="91425" marR="91425" marL="91425"/>
                </a:tc>
              </a:tr>
              <a:tr h="381000">
                <a:tc>
                  <a:txBody>
                    <a:bodyPr/>
                    <a:lstStyle/>
                    <a:p>
                      <a:pPr indent="0" lvl="0" marL="0" rtl="0" algn="l">
                        <a:spcBef>
                          <a:spcPts val="0"/>
                        </a:spcBef>
                        <a:spcAft>
                          <a:spcPts val="0"/>
                        </a:spcAft>
                        <a:buNone/>
                      </a:pPr>
                      <a:r>
                        <a:rPr lang="en">
                          <a:solidFill>
                            <a:srgbClr val="002C5C"/>
                          </a:solidFill>
                        </a:rPr>
                        <a:t>Vacant </a:t>
                      </a:r>
                      <a:endParaRPr>
                        <a:solidFill>
                          <a:srgbClr val="002C5C"/>
                        </a:solidFill>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
                          <a:solidFill>
                            <a:srgbClr val="002C5C"/>
                          </a:solidFill>
                        </a:rPr>
                        <a:t>Vacant </a:t>
                      </a:r>
                      <a:endParaRPr>
                        <a:solidFill>
                          <a:srgbClr val="002C5C"/>
                        </a:solidFill>
                      </a:endParaRPr>
                    </a:p>
                  </a:txBody>
                  <a:tcPr marT="91425" marB="91425" marR="91425" marL="91425"/>
                </a:tc>
              </a:tr>
              <a:tr h="381000">
                <a:tc>
                  <a:txBody>
                    <a:bodyPr/>
                    <a:lstStyle/>
                    <a:p>
                      <a:pPr indent="0" lvl="0" marL="0" rtl="0" algn="l">
                        <a:spcBef>
                          <a:spcPts val="0"/>
                        </a:spcBef>
                        <a:spcAft>
                          <a:spcPts val="0"/>
                        </a:spcAft>
                        <a:buClr>
                          <a:schemeClr val="dk1"/>
                        </a:buClr>
                        <a:buSzPts val="1100"/>
                        <a:buFont typeface="Arial"/>
                        <a:buNone/>
                      </a:pPr>
                      <a:r>
                        <a:rPr lang="en">
                          <a:solidFill>
                            <a:srgbClr val="002C5C"/>
                          </a:solidFill>
                        </a:rPr>
                        <a:t>Vacant </a:t>
                      </a:r>
                      <a:endParaRPr>
                        <a:solidFill>
                          <a:srgbClr val="002C5C"/>
                        </a:solidFill>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
                          <a:solidFill>
                            <a:srgbClr val="002C5C"/>
                          </a:solidFill>
                        </a:rPr>
                        <a:t>Vacant </a:t>
                      </a:r>
                      <a:endParaRPr>
                        <a:solidFill>
                          <a:srgbClr val="002C5C"/>
                        </a:solidFill>
                      </a:endParaRPr>
                    </a:p>
                  </a:txBody>
                  <a:tcPr marT="91425" marB="91425" marR="91425" marL="91425"/>
                </a:tc>
              </a:tr>
              <a:tr h="381000">
                <a:tc>
                  <a:txBody>
                    <a:bodyPr/>
                    <a:lstStyle/>
                    <a:p>
                      <a:pPr indent="0" lvl="0" marL="0" rtl="0" algn="l">
                        <a:spcBef>
                          <a:spcPts val="0"/>
                        </a:spcBef>
                        <a:spcAft>
                          <a:spcPts val="0"/>
                        </a:spcAft>
                        <a:buClr>
                          <a:schemeClr val="dk1"/>
                        </a:buClr>
                        <a:buSzPts val="1100"/>
                        <a:buFont typeface="Arial"/>
                        <a:buNone/>
                      </a:pPr>
                      <a:r>
                        <a:rPr lang="en">
                          <a:solidFill>
                            <a:srgbClr val="002C5C"/>
                          </a:solidFill>
                        </a:rPr>
                        <a:t>Vacant </a:t>
                      </a:r>
                      <a:endParaRPr>
                        <a:solidFill>
                          <a:srgbClr val="002C5C"/>
                        </a:solidFill>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
                          <a:solidFill>
                            <a:srgbClr val="002C5C"/>
                          </a:solidFill>
                        </a:rPr>
                        <a:t>Vacant </a:t>
                      </a:r>
                      <a:endParaRPr>
                        <a:solidFill>
                          <a:srgbClr val="002C5C"/>
                        </a:solidFill>
                      </a:endParaRPr>
                    </a:p>
                  </a:txBody>
                  <a:tcPr marT="91425" marB="91425" marR="91425" marL="91425"/>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FEFEF"/>
        </a:solidFill>
      </p:bgPr>
    </p:bg>
    <p:spTree>
      <p:nvGrpSpPr>
        <p:cNvPr id="238" name="Shape 238"/>
        <p:cNvGrpSpPr/>
        <p:nvPr/>
      </p:nvGrpSpPr>
      <p:grpSpPr>
        <a:xfrm>
          <a:off x="0" y="0"/>
          <a:ext cx="0" cy="0"/>
          <a:chOff x="0" y="0"/>
          <a:chExt cx="0" cy="0"/>
        </a:xfrm>
      </p:grpSpPr>
      <p:sp>
        <p:nvSpPr>
          <p:cNvPr id="239" name="Google Shape;239;p4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FDC700"/>
                </a:solidFill>
              </a:rPr>
              <a:t>Interested? Scan Here</a:t>
            </a:r>
            <a:endParaRPr b="1">
              <a:solidFill>
                <a:srgbClr val="FDC700"/>
              </a:solidFill>
            </a:endParaRPr>
          </a:p>
        </p:txBody>
      </p:sp>
      <p:pic>
        <p:nvPicPr>
          <p:cNvPr id="240" name="Google Shape;240;p43"/>
          <p:cNvPicPr preferRelativeResize="0"/>
          <p:nvPr/>
        </p:nvPicPr>
        <p:blipFill>
          <a:blip r:embed="rId3">
            <a:alphaModFix/>
          </a:blip>
          <a:stretch>
            <a:fillRect/>
          </a:stretch>
        </p:blipFill>
        <p:spPr>
          <a:xfrm>
            <a:off x="2661513" y="1017725"/>
            <a:ext cx="3820974" cy="3820974"/>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4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FDC700"/>
                </a:solidFill>
              </a:rPr>
              <a:t>Important Dates </a:t>
            </a:r>
            <a:endParaRPr b="1">
              <a:solidFill>
                <a:srgbClr val="FDC700"/>
              </a:solidFill>
            </a:endParaRPr>
          </a:p>
        </p:txBody>
      </p:sp>
      <p:sp>
        <p:nvSpPr>
          <p:cNvPr id="246" name="Google Shape;246;p44"/>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002C5C"/>
                </a:solidFill>
              </a:rPr>
              <a:t>Registration</a:t>
            </a:r>
            <a:endParaRPr>
              <a:solidFill>
                <a:srgbClr val="002C5C"/>
              </a:solidFill>
            </a:endParaRPr>
          </a:p>
          <a:p>
            <a:pPr indent="-317500" lvl="0" marL="457200" rtl="0" algn="l">
              <a:spcBef>
                <a:spcPts val="1200"/>
              </a:spcBef>
              <a:spcAft>
                <a:spcPts val="0"/>
              </a:spcAft>
              <a:buClr>
                <a:srgbClr val="002C5C"/>
              </a:buClr>
              <a:buSzPts val="1400"/>
              <a:buChar char="●"/>
            </a:pPr>
            <a:r>
              <a:rPr lang="en">
                <a:solidFill>
                  <a:srgbClr val="002C5C"/>
                </a:solidFill>
              </a:rPr>
              <a:t>Fall Registration</a:t>
            </a:r>
            <a:endParaRPr>
              <a:solidFill>
                <a:srgbClr val="002C5C"/>
              </a:solidFill>
            </a:endParaRPr>
          </a:p>
          <a:p>
            <a:pPr indent="-304800" lvl="1" marL="914400" rtl="0" algn="l">
              <a:spcBef>
                <a:spcPts val="0"/>
              </a:spcBef>
              <a:spcAft>
                <a:spcPts val="0"/>
              </a:spcAft>
              <a:buClr>
                <a:srgbClr val="002C5C"/>
              </a:buClr>
              <a:buSzPts val="1200"/>
              <a:buChar char="○"/>
            </a:pPr>
            <a:r>
              <a:rPr lang="en">
                <a:solidFill>
                  <a:srgbClr val="002C5C"/>
                </a:solidFill>
              </a:rPr>
              <a:t>Opened August 1st </a:t>
            </a:r>
            <a:endParaRPr>
              <a:solidFill>
                <a:srgbClr val="002C5C"/>
              </a:solidFill>
            </a:endParaRPr>
          </a:p>
          <a:p>
            <a:pPr indent="-304800" lvl="1" marL="914400" rtl="0" algn="l">
              <a:spcBef>
                <a:spcPts val="0"/>
              </a:spcBef>
              <a:spcAft>
                <a:spcPts val="0"/>
              </a:spcAft>
              <a:buClr>
                <a:srgbClr val="002C5C"/>
              </a:buClr>
              <a:buSzPts val="1200"/>
              <a:buChar char="○"/>
            </a:pPr>
            <a:r>
              <a:rPr lang="en">
                <a:solidFill>
                  <a:srgbClr val="002C5C"/>
                </a:solidFill>
              </a:rPr>
              <a:t>Closes December 8th</a:t>
            </a:r>
            <a:endParaRPr>
              <a:solidFill>
                <a:srgbClr val="002C5C"/>
              </a:solidFill>
            </a:endParaRPr>
          </a:p>
          <a:p>
            <a:pPr indent="-317500" lvl="0" marL="457200" rtl="0" algn="l">
              <a:spcBef>
                <a:spcPts val="0"/>
              </a:spcBef>
              <a:spcAft>
                <a:spcPts val="0"/>
              </a:spcAft>
              <a:buClr>
                <a:srgbClr val="002C5C"/>
              </a:buClr>
              <a:buSzPts val="1400"/>
              <a:buChar char="●"/>
            </a:pPr>
            <a:r>
              <a:rPr lang="en">
                <a:solidFill>
                  <a:srgbClr val="002C5C"/>
                </a:solidFill>
              </a:rPr>
              <a:t>Winter Registration</a:t>
            </a:r>
            <a:endParaRPr>
              <a:solidFill>
                <a:srgbClr val="002C5C"/>
              </a:solidFill>
            </a:endParaRPr>
          </a:p>
          <a:p>
            <a:pPr indent="-304800" lvl="1" marL="914400" rtl="0" algn="l">
              <a:spcBef>
                <a:spcPts val="0"/>
              </a:spcBef>
              <a:spcAft>
                <a:spcPts val="0"/>
              </a:spcAft>
              <a:buClr>
                <a:srgbClr val="002C5C"/>
              </a:buClr>
              <a:buSzPts val="1200"/>
              <a:buChar char="○"/>
            </a:pPr>
            <a:r>
              <a:rPr lang="en">
                <a:solidFill>
                  <a:srgbClr val="002C5C"/>
                </a:solidFill>
              </a:rPr>
              <a:t>Opens January 28th </a:t>
            </a:r>
            <a:endParaRPr>
              <a:solidFill>
                <a:srgbClr val="002C5C"/>
              </a:solidFill>
            </a:endParaRPr>
          </a:p>
          <a:p>
            <a:pPr indent="-304800" lvl="1" marL="914400" rtl="0" algn="l">
              <a:spcBef>
                <a:spcPts val="0"/>
              </a:spcBef>
              <a:spcAft>
                <a:spcPts val="0"/>
              </a:spcAft>
              <a:buClr>
                <a:srgbClr val="002C5C"/>
              </a:buClr>
              <a:buSzPts val="1200"/>
              <a:buChar char="○"/>
            </a:pPr>
            <a:r>
              <a:rPr lang="en">
                <a:solidFill>
                  <a:srgbClr val="002C5C"/>
                </a:solidFill>
              </a:rPr>
              <a:t>Closes January 19t</a:t>
            </a:r>
            <a:endParaRPr>
              <a:solidFill>
                <a:srgbClr val="002C5C"/>
              </a:solidFill>
            </a:endParaRPr>
          </a:p>
          <a:p>
            <a:pPr indent="-317500" lvl="0" marL="457200" rtl="0" algn="l">
              <a:spcBef>
                <a:spcPts val="0"/>
              </a:spcBef>
              <a:spcAft>
                <a:spcPts val="0"/>
              </a:spcAft>
              <a:buClr>
                <a:srgbClr val="002C5C"/>
              </a:buClr>
              <a:buSzPts val="1400"/>
              <a:buChar char="●"/>
            </a:pPr>
            <a:r>
              <a:rPr lang="en">
                <a:solidFill>
                  <a:srgbClr val="002C5C"/>
                </a:solidFill>
              </a:rPr>
              <a:t>Spring Registration</a:t>
            </a:r>
            <a:endParaRPr>
              <a:solidFill>
                <a:srgbClr val="002C5C"/>
              </a:solidFill>
            </a:endParaRPr>
          </a:p>
          <a:p>
            <a:pPr indent="-304800" lvl="1" marL="914400" rtl="0" algn="l">
              <a:spcBef>
                <a:spcPts val="0"/>
              </a:spcBef>
              <a:spcAft>
                <a:spcPts val="0"/>
              </a:spcAft>
              <a:buClr>
                <a:srgbClr val="002C5C"/>
              </a:buClr>
              <a:buSzPts val="1200"/>
              <a:buChar char="○"/>
            </a:pPr>
            <a:r>
              <a:rPr lang="en">
                <a:solidFill>
                  <a:srgbClr val="002C5C"/>
                </a:solidFill>
              </a:rPr>
              <a:t>Opens April 1st </a:t>
            </a:r>
            <a:endParaRPr>
              <a:solidFill>
                <a:srgbClr val="002C5C"/>
              </a:solidFill>
            </a:endParaRPr>
          </a:p>
          <a:p>
            <a:pPr indent="-304800" lvl="1" marL="914400" rtl="0" algn="l">
              <a:spcBef>
                <a:spcPts val="0"/>
              </a:spcBef>
              <a:spcAft>
                <a:spcPts val="0"/>
              </a:spcAft>
              <a:buClr>
                <a:srgbClr val="002C5C"/>
              </a:buClr>
              <a:buSzPts val="1200"/>
              <a:buChar char="○"/>
            </a:pPr>
            <a:r>
              <a:rPr lang="en">
                <a:solidFill>
                  <a:srgbClr val="002C5C"/>
                </a:solidFill>
              </a:rPr>
              <a:t>Closes April 12th </a:t>
            </a:r>
            <a:endParaRPr/>
          </a:p>
        </p:txBody>
      </p:sp>
      <p:sp>
        <p:nvSpPr>
          <p:cNvPr id="247" name="Google Shape;247;p44"/>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fontScale="70000" lnSpcReduction="20000"/>
          </a:bodyPr>
          <a:lstStyle/>
          <a:p>
            <a:pPr indent="0" lvl="0" marL="0" rtl="0" algn="l">
              <a:spcBef>
                <a:spcPts val="0"/>
              </a:spcBef>
              <a:spcAft>
                <a:spcPts val="0"/>
              </a:spcAft>
              <a:buNone/>
            </a:pPr>
            <a:r>
              <a:rPr lang="en" sz="2000">
                <a:solidFill>
                  <a:srgbClr val="002C5C"/>
                </a:solidFill>
              </a:rPr>
              <a:t>Training &amp; Workshops</a:t>
            </a:r>
            <a:endParaRPr sz="2000">
              <a:solidFill>
                <a:srgbClr val="002C5C"/>
              </a:solidFill>
            </a:endParaRPr>
          </a:p>
          <a:p>
            <a:pPr indent="-301794" lvl="0" marL="457200" rtl="0" algn="l">
              <a:spcBef>
                <a:spcPts val="1200"/>
              </a:spcBef>
              <a:spcAft>
                <a:spcPts val="0"/>
              </a:spcAft>
              <a:buClr>
                <a:srgbClr val="002C5C"/>
              </a:buClr>
              <a:buSzPct val="100000"/>
              <a:buChar char="●"/>
            </a:pPr>
            <a:r>
              <a:rPr lang="en" sz="1646">
                <a:solidFill>
                  <a:srgbClr val="002C5C"/>
                </a:solidFill>
              </a:rPr>
              <a:t>Driver Authorization Training </a:t>
            </a:r>
            <a:endParaRPr sz="1646">
              <a:solidFill>
                <a:srgbClr val="002C5C"/>
              </a:solidFill>
            </a:endParaRPr>
          </a:p>
          <a:p>
            <a:pPr indent="-292904" lvl="1" marL="914400" rtl="0" algn="l">
              <a:spcBef>
                <a:spcPts val="0"/>
              </a:spcBef>
              <a:spcAft>
                <a:spcPts val="0"/>
              </a:spcAft>
              <a:buClr>
                <a:srgbClr val="002C5C"/>
              </a:buClr>
              <a:buSzPct val="100000"/>
              <a:buChar char="○"/>
            </a:pPr>
            <a:r>
              <a:rPr lang="en" sz="1446">
                <a:solidFill>
                  <a:srgbClr val="002C5C"/>
                </a:solidFill>
              </a:rPr>
              <a:t>Wednesday, October 4</a:t>
            </a:r>
            <a:endParaRPr sz="1446">
              <a:solidFill>
                <a:srgbClr val="002C5C"/>
              </a:solidFill>
            </a:endParaRPr>
          </a:p>
          <a:p>
            <a:pPr indent="-292904" lvl="1" marL="914400" rtl="0" algn="l">
              <a:spcBef>
                <a:spcPts val="0"/>
              </a:spcBef>
              <a:spcAft>
                <a:spcPts val="0"/>
              </a:spcAft>
              <a:buClr>
                <a:srgbClr val="002C5C"/>
              </a:buClr>
              <a:buSzPct val="100000"/>
              <a:buChar char="○"/>
            </a:pPr>
            <a:r>
              <a:rPr lang="en" sz="1446">
                <a:solidFill>
                  <a:srgbClr val="002C5C"/>
                </a:solidFill>
              </a:rPr>
              <a:t>4:00pm</a:t>
            </a:r>
            <a:endParaRPr sz="1446">
              <a:solidFill>
                <a:srgbClr val="002C5C"/>
              </a:solidFill>
            </a:endParaRPr>
          </a:p>
          <a:p>
            <a:pPr indent="-292904" lvl="1" marL="914400" rtl="0" algn="l">
              <a:spcBef>
                <a:spcPts val="0"/>
              </a:spcBef>
              <a:spcAft>
                <a:spcPts val="0"/>
              </a:spcAft>
              <a:buClr>
                <a:srgbClr val="002C5C"/>
              </a:buClr>
              <a:buSzPct val="100000"/>
              <a:buChar char="○"/>
            </a:pPr>
            <a:r>
              <a:rPr lang="en" sz="1446">
                <a:solidFill>
                  <a:srgbClr val="002C5C"/>
                </a:solidFill>
              </a:rPr>
              <a:t>TBD</a:t>
            </a:r>
            <a:endParaRPr sz="1446">
              <a:solidFill>
                <a:srgbClr val="002C5C"/>
              </a:solidFill>
            </a:endParaRPr>
          </a:p>
          <a:p>
            <a:pPr indent="-301794" lvl="0" marL="457200" rtl="0" algn="l">
              <a:spcBef>
                <a:spcPts val="0"/>
              </a:spcBef>
              <a:spcAft>
                <a:spcPts val="0"/>
              </a:spcAft>
              <a:buClr>
                <a:srgbClr val="002C5C"/>
              </a:buClr>
              <a:buSzPct val="100000"/>
              <a:buChar char="●"/>
            </a:pPr>
            <a:r>
              <a:rPr lang="en" sz="1646">
                <a:solidFill>
                  <a:srgbClr val="002C5C"/>
                </a:solidFill>
              </a:rPr>
              <a:t>Facilities with Cayla</a:t>
            </a:r>
            <a:endParaRPr sz="1646">
              <a:solidFill>
                <a:srgbClr val="002C5C"/>
              </a:solidFill>
            </a:endParaRPr>
          </a:p>
          <a:p>
            <a:pPr indent="-292904" lvl="1" marL="914400" rtl="0" algn="l">
              <a:spcBef>
                <a:spcPts val="0"/>
              </a:spcBef>
              <a:spcAft>
                <a:spcPts val="0"/>
              </a:spcAft>
              <a:buClr>
                <a:srgbClr val="002C5C"/>
              </a:buClr>
              <a:buSzPct val="100000"/>
              <a:buChar char="○"/>
            </a:pPr>
            <a:r>
              <a:rPr lang="en" sz="1446">
                <a:solidFill>
                  <a:srgbClr val="002C5C"/>
                </a:solidFill>
              </a:rPr>
              <a:t>Thursday, October 12</a:t>
            </a:r>
            <a:endParaRPr sz="1446">
              <a:solidFill>
                <a:srgbClr val="002C5C"/>
              </a:solidFill>
            </a:endParaRPr>
          </a:p>
          <a:p>
            <a:pPr indent="-292904" lvl="1" marL="914400" rtl="0" algn="l">
              <a:spcBef>
                <a:spcPts val="0"/>
              </a:spcBef>
              <a:spcAft>
                <a:spcPts val="0"/>
              </a:spcAft>
              <a:buClr>
                <a:srgbClr val="002C5C"/>
              </a:buClr>
              <a:buSzPct val="100000"/>
              <a:buChar char="○"/>
            </a:pPr>
            <a:r>
              <a:rPr lang="en" sz="1446">
                <a:solidFill>
                  <a:srgbClr val="002C5C"/>
                </a:solidFill>
              </a:rPr>
              <a:t>5:00pm - 6:30pm </a:t>
            </a:r>
            <a:endParaRPr sz="1446">
              <a:solidFill>
                <a:srgbClr val="002C5C"/>
              </a:solidFill>
            </a:endParaRPr>
          </a:p>
          <a:p>
            <a:pPr indent="-292904" lvl="1" marL="914400" rtl="0" algn="l">
              <a:spcBef>
                <a:spcPts val="0"/>
              </a:spcBef>
              <a:spcAft>
                <a:spcPts val="0"/>
              </a:spcAft>
              <a:buClr>
                <a:srgbClr val="002C5C"/>
              </a:buClr>
              <a:buSzPct val="100000"/>
              <a:buChar char="○"/>
            </a:pPr>
            <a:r>
              <a:rPr lang="en" sz="1446">
                <a:solidFill>
                  <a:srgbClr val="002C5C"/>
                </a:solidFill>
              </a:rPr>
              <a:t>Via Zoom</a:t>
            </a:r>
            <a:endParaRPr sz="1446">
              <a:solidFill>
                <a:srgbClr val="002C5C"/>
              </a:solidFill>
            </a:endParaRPr>
          </a:p>
          <a:p>
            <a:pPr indent="-301794" lvl="0" marL="457200" rtl="0" algn="l">
              <a:spcBef>
                <a:spcPts val="0"/>
              </a:spcBef>
              <a:spcAft>
                <a:spcPts val="0"/>
              </a:spcAft>
              <a:buClr>
                <a:srgbClr val="002C5C"/>
              </a:buClr>
              <a:buSzPct val="100000"/>
              <a:buChar char="●"/>
            </a:pPr>
            <a:r>
              <a:rPr lang="en" sz="1646">
                <a:solidFill>
                  <a:srgbClr val="002C5C"/>
                </a:solidFill>
              </a:rPr>
              <a:t>Finance with Cristen</a:t>
            </a:r>
            <a:endParaRPr sz="1646">
              <a:solidFill>
                <a:srgbClr val="002C5C"/>
              </a:solidFill>
            </a:endParaRPr>
          </a:p>
          <a:p>
            <a:pPr indent="-292904" lvl="1" marL="914400" rtl="0" algn="l">
              <a:spcBef>
                <a:spcPts val="0"/>
              </a:spcBef>
              <a:spcAft>
                <a:spcPts val="0"/>
              </a:spcAft>
              <a:buClr>
                <a:srgbClr val="002C5C"/>
              </a:buClr>
              <a:buSzPct val="100000"/>
              <a:buChar char="○"/>
            </a:pPr>
            <a:r>
              <a:rPr lang="en" sz="1446">
                <a:solidFill>
                  <a:srgbClr val="002C5C"/>
                </a:solidFill>
              </a:rPr>
              <a:t>Friday, October 13</a:t>
            </a:r>
            <a:endParaRPr sz="1446">
              <a:solidFill>
                <a:srgbClr val="002C5C"/>
              </a:solidFill>
            </a:endParaRPr>
          </a:p>
          <a:p>
            <a:pPr indent="-292904" lvl="1" marL="914400" rtl="0" algn="l">
              <a:spcBef>
                <a:spcPts val="0"/>
              </a:spcBef>
              <a:spcAft>
                <a:spcPts val="0"/>
              </a:spcAft>
              <a:buClr>
                <a:srgbClr val="002C5C"/>
              </a:buClr>
              <a:buSzPct val="100000"/>
              <a:buChar char="○"/>
            </a:pPr>
            <a:r>
              <a:rPr lang="en" sz="1446">
                <a:solidFill>
                  <a:srgbClr val="002C5C"/>
                </a:solidFill>
              </a:rPr>
              <a:t>6:00pm - 7:30pm</a:t>
            </a:r>
            <a:endParaRPr sz="1446">
              <a:solidFill>
                <a:srgbClr val="002C5C"/>
              </a:solidFill>
            </a:endParaRPr>
          </a:p>
          <a:p>
            <a:pPr indent="-292904" lvl="1" marL="914400" rtl="0" algn="l">
              <a:spcBef>
                <a:spcPts val="0"/>
              </a:spcBef>
              <a:spcAft>
                <a:spcPts val="0"/>
              </a:spcAft>
              <a:buClr>
                <a:srgbClr val="002C5C"/>
              </a:buClr>
              <a:buSzPct val="100000"/>
              <a:buChar char="○"/>
            </a:pPr>
            <a:r>
              <a:rPr lang="en" sz="1446">
                <a:solidFill>
                  <a:srgbClr val="002C5C"/>
                </a:solidFill>
              </a:rPr>
              <a:t>Slug Space, East Field House </a:t>
            </a:r>
            <a:endParaRPr sz="1446">
              <a:solidFill>
                <a:srgbClr val="002C5C"/>
              </a:solidFill>
            </a:endParaRPr>
          </a:p>
          <a:p>
            <a:pPr indent="-301794" lvl="0" marL="457200" rtl="0" algn="l">
              <a:spcBef>
                <a:spcPts val="0"/>
              </a:spcBef>
              <a:spcAft>
                <a:spcPts val="0"/>
              </a:spcAft>
              <a:buClr>
                <a:srgbClr val="002C5C"/>
              </a:buClr>
              <a:buSzPct val="100000"/>
              <a:buChar char="●"/>
            </a:pPr>
            <a:r>
              <a:rPr lang="en" sz="1646">
                <a:solidFill>
                  <a:srgbClr val="002C5C"/>
                </a:solidFill>
              </a:rPr>
              <a:t>Marketing &amp; Branding with Clint</a:t>
            </a:r>
            <a:endParaRPr sz="1646">
              <a:solidFill>
                <a:srgbClr val="002C5C"/>
              </a:solidFill>
            </a:endParaRPr>
          </a:p>
          <a:p>
            <a:pPr indent="-292904" lvl="1" marL="914400" rtl="0" algn="l">
              <a:spcBef>
                <a:spcPts val="0"/>
              </a:spcBef>
              <a:spcAft>
                <a:spcPts val="0"/>
              </a:spcAft>
              <a:buClr>
                <a:srgbClr val="002C5C"/>
              </a:buClr>
              <a:buSzPct val="100000"/>
              <a:buChar char="○"/>
            </a:pPr>
            <a:r>
              <a:rPr lang="en" sz="1446">
                <a:solidFill>
                  <a:srgbClr val="002C5C"/>
                </a:solidFill>
              </a:rPr>
              <a:t>Monday, </a:t>
            </a:r>
            <a:r>
              <a:rPr lang="en" sz="1446">
                <a:solidFill>
                  <a:srgbClr val="002C5C"/>
                </a:solidFill>
              </a:rPr>
              <a:t>October</a:t>
            </a:r>
            <a:r>
              <a:rPr lang="en" sz="1446">
                <a:solidFill>
                  <a:srgbClr val="002C5C"/>
                </a:solidFill>
              </a:rPr>
              <a:t> 16</a:t>
            </a:r>
            <a:endParaRPr sz="1446">
              <a:solidFill>
                <a:srgbClr val="002C5C"/>
              </a:solidFill>
            </a:endParaRPr>
          </a:p>
          <a:p>
            <a:pPr indent="-292904" lvl="1" marL="914400" rtl="0" algn="l">
              <a:spcBef>
                <a:spcPts val="0"/>
              </a:spcBef>
              <a:spcAft>
                <a:spcPts val="0"/>
              </a:spcAft>
              <a:buClr>
                <a:srgbClr val="002C5C"/>
              </a:buClr>
              <a:buSzPct val="100000"/>
              <a:buChar char="○"/>
            </a:pPr>
            <a:r>
              <a:rPr lang="en" sz="1446">
                <a:solidFill>
                  <a:srgbClr val="002C5C"/>
                </a:solidFill>
              </a:rPr>
              <a:t>5:00pm - 6:30pm</a:t>
            </a:r>
            <a:endParaRPr sz="1446">
              <a:solidFill>
                <a:srgbClr val="002C5C"/>
              </a:solidFill>
            </a:endParaRPr>
          </a:p>
          <a:p>
            <a:pPr indent="-292904" lvl="1" marL="914400" rtl="0" algn="l">
              <a:spcBef>
                <a:spcPts val="0"/>
              </a:spcBef>
              <a:spcAft>
                <a:spcPts val="0"/>
              </a:spcAft>
              <a:buClr>
                <a:srgbClr val="002C5C"/>
              </a:buClr>
              <a:buSzPct val="100000"/>
              <a:buChar char="○"/>
            </a:pPr>
            <a:r>
              <a:rPr lang="en" sz="1446">
                <a:solidFill>
                  <a:srgbClr val="002C5C"/>
                </a:solidFill>
              </a:rPr>
              <a:t>Via Zoom</a:t>
            </a:r>
            <a:endParaRPr sz="1446">
              <a:solidFill>
                <a:srgbClr val="002C5C"/>
              </a:solidFill>
            </a:endParaRPr>
          </a:p>
          <a:p>
            <a:pPr indent="0" lvl="0" marL="457200" rtl="0" algn="l">
              <a:spcBef>
                <a:spcPts val="1200"/>
              </a:spcBef>
              <a:spcAft>
                <a:spcPts val="1200"/>
              </a:spcAft>
              <a:buNone/>
            </a:pPr>
            <a:r>
              <a:t/>
            </a:r>
            <a:endParaRPr>
              <a:solidFill>
                <a:srgbClr val="002C5C"/>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 sz="2220">
                <a:solidFill>
                  <a:srgbClr val="FDC700"/>
                </a:solidFill>
              </a:rPr>
              <a:t>Competitive Sport Student Supervisors</a:t>
            </a:r>
            <a:r>
              <a:rPr b="1" lang="en" sz="2220">
                <a:solidFill>
                  <a:srgbClr val="FDC700"/>
                </a:solidFill>
              </a:rPr>
              <a:t> &amp; Program Assistants</a:t>
            </a:r>
            <a:endParaRPr b="1" sz="2220">
              <a:solidFill>
                <a:srgbClr val="FDC700"/>
              </a:solidFill>
            </a:endParaRPr>
          </a:p>
          <a:p>
            <a:pPr indent="0" lvl="0" marL="0" rtl="0" algn="l">
              <a:spcBef>
                <a:spcPts val="0"/>
              </a:spcBef>
              <a:spcAft>
                <a:spcPts val="0"/>
              </a:spcAft>
              <a:buSzPts val="990"/>
              <a:buNone/>
            </a:pPr>
            <a:r>
              <a:t/>
            </a:r>
            <a:endParaRPr b="1" sz="2220">
              <a:solidFill>
                <a:srgbClr val="FDC700"/>
              </a:solidFill>
            </a:endParaRPr>
          </a:p>
        </p:txBody>
      </p:sp>
      <p:sp>
        <p:nvSpPr>
          <p:cNvPr id="77" name="Google Shape;77;p16"/>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solidFill>
                  <a:srgbClr val="002C5C"/>
                </a:solidFill>
              </a:rPr>
              <a:t>Competitive Supervisors</a:t>
            </a:r>
            <a:endParaRPr b="1">
              <a:solidFill>
                <a:srgbClr val="002C5C"/>
              </a:solidFill>
            </a:endParaRPr>
          </a:p>
          <a:p>
            <a:pPr indent="-317500" lvl="0" marL="457200" rtl="0" algn="l">
              <a:spcBef>
                <a:spcPts val="1200"/>
              </a:spcBef>
              <a:spcAft>
                <a:spcPts val="0"/>
              </a:spcAft>
              <a:buClr>
                <a:srgbClr val="002C5C"/>
              </a:buClr>
              <a:buSzPts val="1400"/>
              <a:buChar char="●"/>
            </a:pPr>
            <a:r>
              <a:rPr lang="en">
                <a:solidFill>
                  <a:srgbClr val="002C5C"/>
                </a:solidFill>
              </a:rPr>
              <a:t>Kevin Encarnacion</a:t>
            </a:r>
            <a:endParaRPr>
              <a:solidFill>
                <a:srgbClr val="002C5C"/>
              </a:solidFill>
            </a:endParaRPr>
          </a:p>
          <a:p>
            <a:pPr indent="-317500" lvl="0" marL="457200" rtl="0" algn="l">
              <a:spcBef>
                <a:spcPts val="0"/>
              </a:spcBef>
              <a:spcAft>
                <a:spcPts val="0"/>
              </a:spcAft>
              <a:buClr>
                <a:srgbClr val="002C5C"/>
              </a:buClr>
              <a:buSzPts val="1400"/>
              <a:buChar char="●"/>
            </a:pPr>
            <a:r>
              <a:rPr lang="en">
                <a:solidFill>
                  <a:srgbClr val="002C5C"/>
                </a:solidFill>
              </a:rPr>
              <a:t>Brandon Hernandez</a:t>
            </a:r>
            <a:endParaRPr>
              <a:solidFill>
                <a:srgbClr val="002C5C"/>
              </a:solidFill>
            </a:endParaRPr>
          </a:p>
          <a:p>
            <a:pPr indent="-317500" lvl="0" marL="457200" rtl="0" algn="l">
              <a:spcBef>
                <a:spcPts val="0"/>
              </a:spcBef>
              <a:spcAft>
                <a:spcPts val="0"/>
              </a:spcAft>
              <a:buClr>
                <a:srgbClr val="002C5C"/>
              </a:buClr>
              <a:buSzPts val="1400"/>
              <a:buChar char="●"/>
            </a:pPr>
            <a:r>
              <a:rPr lang="en">
                <a:solidFill>
                  <a:srgbClr val="002C5C"/>
                </a:solidFill>
              </a:rPr>
              <a:t>Daniel Mendoza</a:t>
            </a:r>
            <a:endParaRPr>
              <a:solidFill>
                <a:srgbClr val="002C5C"/>
              </a:solidFill>
            </a:endParaRPr>
          </a:p>
          <a:p>
            <a:pPr indent="-317500" lvl="0" marL="457200" rtl="0" algn="l">
              <a:spcBef>
                <a:spcPts val="0"/>
              </a:spcBef>
              <a:spcAft>
                <a:spcPts val="0"/>
              </a:spcAft>
              <a:buClr>
                <a:srgbClr val="002C5C"/>
              </a:buClr>
              <a:buSzPts val="1400"/>
              <a:buChar char="●"/>
            </a:pPr>
            <a:r>
              <a:rPr lang="en">
                <a:solidFill>
                  <a:srgbClr val="002C5C"/>
                </a:solidFill>
              </a:rPr>
              <a:t>Nina Reeves</a:t>
            </a:r>
            <a:endParaRPr>
              <a:solidFill>
                <a:srgbClr val="002C5C"/>
              </a:solidFill>
            </a:endParaRPr>
          </a:p>
          <a:p>
            <a:pPr indent="-317500" lvl="0" marL="457200" rtl="0" algn="l">
              <a:spcBef>
                <a:spcPts val="0"/>
              </a:spcBef>
              <a:spcAft>
                <a:spcPts val="0"/>
              </a:spcAft>
              <a:buClr>
                <a:srgbClr val="002C5C"/>
              </a:buClr>
              <a:buSzPts val="1400"/>
              <a:buChar char="●"/>
            </a:pPr>
            <a:r>
              <a:rPr lang="en">
                <a:solidFill>
                  <a:srgbClr val="002C5C"/>
                </a:solidFill>
              </a:rPr>
              <a:t>Sofia Perez </a:t>
            </a:r>
            <a:endParaRPr>
              <a:solidFill>
                <a:srgbClr val="002C5C"/>
              </a:solidFill>
            </a:endParaRPr>
          </a:p>
        </p:txBody>
      </p:sp>
      <p:sp>
        <p:nvSpPr>
          <p:cNvPr id="78" name="Google Shape;78;p16"/>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solidFill>
                  <a:srgbClr val="002C5C"/>
                </a:solidFill>
              </a:rPr>
              <a:t>Program Assistants</a:t>
            </a:r>
            <a:endParaRPr b="1">
              <a:solidFill>
                <a:srgbClr val="002C5C"/>
              </a:solidFill>
            </a:endParaRPr>
          </a:p>
          <a:p>
            <a:pPr indent="-317500" lvl="0" marL="457200" rtl="0" algn="l">
              <a:spcBef>
                <a:spcPts val="1200"/>
              </a:spcBef>
              <a:spcAft>
                <a:spcPts val="0"/>
              </a:spcAft>
              <a:buClr>
                <a:srgbClr val="002C5C"/>
              </a:buClr>
              <a:buSzPts val="1400"/>
              <a:buChar char="●"/>
            </a:pPr>
            <a:r>
              <a:rPr lang="en">
                <a:solidFill>
                  <a:srgbClr val="002C5C"/>
                </a:solidFill>
              </a:rPr>
              <a:t>An Nguyentan</a:t>
            </a:r>
            <a:endParaRPr>
              <a:solidFill>
                <a:srgbClr val="002C5C"/>
              </a:solidFill>
            </a:endParaRPr>
          </a:p>
          <a:p>
            <a:pPr indent="-317500" lvl="0" marL="457200" rtl="0" algn="l">
              <a:spcBef>
                <a:spcPts val="0"/>
              </a:spcBef>
              <a:spcAft>
                <a:spcPts val="0"/>
              </a:spcAft>
              <a:buClr>
                <a:srgbClr val="002C5C"/>
              </a:buClr>
              <a:buSzPts val="1400"/>
              <a:buChar char="●"/>
            </a:pPr>
            <a:r>
              <a:rPr lang="en">
                <a:solidFill>
                  <a:srgbClr val="002C5C"/>
                </a:solidFill>
              </a:rPr>
              <a:t>Sofia Perez</a:t>
            </a:r>
            <a:endParaRPr>
              <a:solidFill>
                <a:srgbClr val="002C5C"/>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FDC700"/>
                </a:solidFill>
              </a:rPr>
              <a:t>Primary Advisor</a:t>
            </a:r>
            <a:endParaRPr b="1">
              <a:solidFill>
                <a:srgbClr val="FDC700"/>
              </a:solidFill>
            </a:endParaRPr>
          </a:p>
        </p:txBody>
      </p:sp>
      <p:sp>
        <p:nvSpPr>
          <p:cNvPr id="84" name="Google Shape;84;p17"/>
          <p:cNvSpPr txBox="1"/>
          <p:nvPr>
            <p:ph idx="1" type="body"/>
          </p:nvPr>
        </p:nvSpPr>
        <p:spPr>
          <a:xfrm>
            <a:off x="311700" y="1152475"/>
            <a:ext cx="3999900" cy="3416400"/>
          </a:xfrm>
          <a:prstGeom prst="rect">
            <a:avLst/>
          </a:prstGeom>
        </p:spPr>
        <p:txBody>
          <a:bodyPr anchorCtr="0" anchor="t" bIns="91425" lIns="91425" spcFirstLastPara="1" rIns="91425" wrap="square" tIns="91425">
            <a:normAutofit fontScale="62500" lnSpcReduction="20000"/>
          </a:bodyPr>
          <a:lstStyle/>
          <a:p>
            <a:pPr indent="0" lvl="0" marL="0" rtl="0" algn="l">
              <a:spcBef>
                <a:spcPts val="0"/>
              </a:spcBef>
              <a:spcAft>
                <a:spcPts val="0"/>
              </a:spcAft>
              <a:buNone/>
            </a:pPr>
            <a:r>
              <a:rPr b="1" lang="en" sz="2000">
                <a:solidFill>
                  <a:srgbClr val="002C5C"/>
                </a:solidFill>
              </a:rPr>
              <a:t>Dillon</a:t>
            </a:r>
            <a:endParaRPr b="1" sz="2000">
              <a:solidFill>
                <a:srgbClr val="002C5C"/>
              </a:solidFill>
            </a:endParaRPr>
          </a:p>
          <a:p>
            <a:pPr indent="-310072" lvl="0" marL="457200" rtl="0" algn="l">
              <a:spcBef>
                <a:spcPts val="1200"/>
              </a:spcBef>
              <a:spcAft>
                <a:spcPts val="0"/>
              </a:spcAft>
              <a:buClr>
                <a:srgbClr val="002C5C"/>
              </a:buClr>
              <a:buSzPct val="100000"/>
              <a:buChar char="●"/>
            </a:pPr>
            <a:r>
              <a:rPr lang="en" sz="2052">
                <a:solidFill>
                  <a:srgbClr val="002C5C"/>
                </a:solidFill>
              </a:rPr>
              <a:t>Badminton</a:t>
            </a:r>
            <a:endParaRPr sz="2052">
              <a:solidFill>
                <a:srgbClr val="002C5C"/>
              </a:solidFill>
            </a:endParaRPr>
          </a:p>
          <a:p>
            <a:pPr indent="-310072" lvl="0" marL="457200" rtl="0" algn="l">
              <a:spcBef>
                <a:spcPts val="0"/>
              </a:spcBef>
              <a:spcAft>
                <a:spcPts val="0"/>
              </a:spcAft>
              <a:buClr>
                <a:srgbClr val="002C5C"/>
              </a:buClr>
              <a:buSzPct val="100000"/>
              <a:buChar char="●"/>
            </a:pPr>
            <a:r>
              <a:rPr lang="en" sz="2052">
                <a:solidFill>
                  <a:srgbClr val="002C5C"/>
                </a:solidFill>
              </a:rPr>
              <a:t>Ballroom Dance</a:t>
            </a:r>
            <a:endParaRPr sz="2052">
              <a:solidFill>
                <a:srgbClr val="002C5C"/>
              </a:solidFill>
            </a:endParaRPr>
          </a:p>
          <a:p>
            <a:pPr indent="-310072" lvl="0" marL="457200" rtl="0" algn="l">
              <a:spcBef>
                <a:spcPts val="0"/>
              </a:spcBef>
              <a:spcAft>
                <a:spcPts val="0"/>
              </a:spcAft>
              <a:buClr>
                <a:srgbClr val="002C5C"/>
              </a:buClr>
              <a:buSzPct val="100000"/>
              <a:buChar char="●"/>
            </a:pPr>
            <a:r>
              <a:rPr lang="en" sz="2052">
                <a:solidFill>
                  <a:srgbClr val="002C5C"/>
                </a:solidFill>
              </a:rPr>
              <a:t>Camp Kesem</a:t>
            </a:r>
            <a:endParaRPr sz="2052">
              <a:solidFill>
                <a:srgbClr val="002C5C"/>
              </a:solidFill>
            </a:endParaRPr>
          </a:p>
          <a:p>
            <a:pPr indent="-310072" lvl="0" marL="457200" rtl="0" algn="l">
              <a:spcBef>
                <a:spcPts val="0"/>
              </a:spcBef>
              <a:spcAft>
                <a:spcPts val="0"/>
              </a:spcAft>
              <a:buClr>
                <a:srgbClr val="002C5C"/>
              </a:buClr>
              <a:buSzPct val="100000"/>
              <a:buChar char="●"/>
            </a:pPr>
            <a:r>
              <a:rPr lang="en" sz="2052">
                <a:solidFill>
                  <a:srgbClr val="002C5C"/>
                </a:solidFill>
              </a:rPr>
              <a:t>Cycling</a:t>
            </a:r>
            <a:endParaRPr sz="2052">
              <a:solidFill>
                <a:srgbClr val="002C5C"/>
              </a:solidFill>
            </a:endParaRPr>
          </a:p>
          <a:p>
            <a:pPr indent="-310072" lvl="0" marL="457200" rtl="0" algn="l">
              <a:spcBef>
                <a:spcPts val="0"/>
              </a:spcBef>
              <a:spcAft>
                <a:spcPts val="0"/>
              </a:spcAft>
              <a:buClr>
                <a:srgbClr val="002C5C"/>
              </a:buClr>
              <a:buSzPct val="100000"/>
              <a:buChar char="●"/>
            </a:pPr>
            <a:r>
              <a:rPr lang="en" sz="2052">
                <a:solidFill>
                  <a:srgbClr val="002C5C"/>
                </a:solidFill>
              </a:rPr>
              <a:t>Dance Team</a:t>
            </a:r>
            <a:endParaRPr sz="2052">
              <a:solidFill>
                <a:srgbClr val="002C5C"/>
              </a:solidFill>
            </a:endParaRPr>
          </a:p>
          <a:p>
            <a:pPr indent="-310072" lvl="0" marL="457200" rtl="0" algn="l">
              <a:spcBef>
                <a:spcPts val="0"/>
              </a:spcBef>
              <a:spcAft>
                <a:spcPts val="0"/>
              </a:spcAft>
              <a:buClr>
                <a:srgbClr val="002C5C"/>
              </a:buClr>
              <a:buSzPct val="100000"/>
              <a:buChar char="●"/>
            </a:pPr>
            <a:r>
              <a:rPr lang="en" sz="2052">
                <a:solidFill>
                  <a:srgbClr val="002C5C"/>
                </a:solidFill>
              </a:rPr>
              <a:t>Equestrian</a:t>
            </a:r>
            <a:endParaRPr sz="2052">
              <a:solidFill>
                <a:srgbClr val="002C5C"/>
              </a:solidFill>
            </a:endParaRPr>
          </a:p>
          <a:p>
            <a:pPr indent="-310072" lvl="0" marL="457200" rtl="0" algn="l">
              <a:spcBef>
                <a:spcPts val="0"/>
              </a:spcBef>
              <a:spcAft>
                <a:spcPts val="0"/>
              </a:spcAft>
              <a:buClr>
                <a:srgbClr val="002C5C"/>
              </a:buClr>
              <a:buSzPct val="100000"/>
              <a:buChar char="●"/>
            </a:pPr>
            <a:r>
              <a:rPr lang="en" sz="2052">
                <a:solidFill>
                  <a:srgbClr val="002C5C"/>
                </a:solidFill>
              </a:rPr>
              <a:t>Grappling</a:t>
            </a:r>
            <a:endParaRPr sz="2052">
              <a:solidFill>
                <a:srgbClr val="002C5C"/>
              </a:solidFill>
            </a:endParaRPr>
          </a:p>
          <a:p>
            <a:pPr indent="-310072" lvl="0" marL="457200" rtl="0" algn="l">
              <a:spcBef>
                <a:spcPts val="0"/>
              </a:spcBef>
              <a:spcAft>
                <a:spcPts val="0"/>
              </a:spcAft>
              <a:buClr>
                <a:srgbClr val="002C5C"/>
              </a:buClr>
              <a:buSzPct val="100000"/>
              <a:buChar char="●"/>
            </a:pPr>
            <a:r>
              <a:rPr lang="en" sz="2052">
                <a:solidFill>
                  <a:srgbClr val="002C5C"/>
                </a:solidFill>
              </a:rPr>
              <a:t>Men’s Lacrosse</a:t>
            </a:r>
            <a:endParaRPr sz="2052">
              <a:solidFill>
                <a:srgbClr val="002C5C"/>
              </a:solidFill>
            </a:endParaRPr>
          </a:p>
          <a:p>
            <a:pPr indent="-310072" lvl="0" marL="457200" rtl="0" algn="l">
              <a:spcBef>
                <a:spcPts val="0"/>
              </a:spcBef>
              <a:spcAft>
                <a:spcPts val="0"/>
              </a:spcAft>
              <a:buClr>
                <a:srgbClr val="002C5C"/>
              </a:buClr>
              <a:buSzPct val="100000"/>
              <a:buChar char="●"/>
            </a:pPr>
            <a:r>
              <a:rPr lang="en" sz="2052">
                <a:solidFill>
                  <a:srgbClr val="002C5C"/>
                </a:solidFill>
              </a:rPr>
              <a:t>Men’s Rugby</a:t>
            </a:r>
            <a:endParaRPr sz="2052">
              <a:solidFill>
                <a:srgbClr val="002C5C"/>
              </a:solidFill>
            </a:endParaRPr>
          </a:p>
          <a:p>
            <a:pPr indent="-310072" lvl="0" marL="457200" rtl="0" algn="l">
              <a:spcBef>
                <a:spcPts val="0"/>
              </a:spcBef>
              <a:spcAft>
                <a:spcPts val="0"/>
              </a:spcAft>
              <a:buClr>
                <a:srgbClr val="002C5C"/>
              </a:buClr>
              <a:buSzPct val="100000"/>
              <a:buChar char="●"/>
            </a:pPr>
            <a:r>
              <a:rPr lang="en" sz="2052">
                <a:solidFill>
                  <a:srgbClr val="002C5C"/>
                </a:solidFill>
              </a:rPr>
              <a:t>Men’s Water Polo</a:t>
            </a:r>
            <a:endParaRPr sz="2052">
              <a:solidFill>
                <a:srgbClr val="002C5C"/>
              </a:solidFill>
            </a:endParaRPr>
          </a:p>
          <a:p>
            <a:pPr indent="-310072" lvl="0" marL="457200" rtl="0" algn="l">
              <a:spcBef>
                <a:spcPts val="0"/>
              </a:spcBef>
              <a:spcAft>
                <a:spcPts val="0"/>
              </a:spcAft>
              <a:buClr>
                <a:srgbClr val="002C5C"/>
              </a:buClr>
              <a:buSzPct val="100000"/>
              <a:buChar char="●"/>
            </a:pPr>
            <a:r>
              <a:rPr lang="en" sz="2052">
                <a:solidFill>
                  <a:srgbClr val="002C5C"/>
                </a:solidFill>
              </a:rPr>
              <a:t>Muay Thai</a:t>
            </a:r>
            <a:endParaRPr sz="2052">
              <a:solidFill>
                <a:srgbClr val="002C5C"/>
              </a:solidFill>
            </a:endParaRPr>
          </a:p>
          <a:p>
            <a:pPr indent="-310072" lvl="0" marL="457200" rtl="0" algn="l">
              <a:spcBef>
                <a:spcPts val="0"/>
              </a:spcBef>
              <a:spcAft>
                <a:spcPts val="0"/>
              </a:spcAft>
              <a:buClr>
                <a:srgbClr val="002C5C"/>
              </a:buClr>
              <a:buSzPct val="100000"/>
              <a:buChar char="●"/>
            </a:pPr>
            <a:r>
              <a:rPr lang="en" sz="2052">
                <a:solidFill>
                  <a:srgbClr val="002C5C"/>
                </a:solidFill>
              </a:rPr>
              <a:t>Tae Kwon Do</a:t>
            </a:r>
            <a:endParaRPr sz="2052">
              <a:solidFill>
                <a:srgbClr val="002C5C"/>
              </a:solidFill>
            </a:endParaRPr>
          </a:p>
          <a:p>
            <a:pPr indent="-310072" lvl="0" marL="457200" rtl="0" algn="l">
              <a:spcBef>
                <a:spcPts val="0"/>
              </a:spcBef>
              <a:spcAft>
                <a:spcPts val="0"/>
              </a:spcAft>
              <a:buClr>
                <a:srgbClr val="002C5C"/>
              </a:buClr>
              <a:buSzPct val="100000"/>
              <a:buChar char="●"/>
            </a:pPr>
            <a:r>
              <a:rPr lang="en" sz="2052">
                <a:solidFill>
                  <a:srgbClr val="002C5C"/>
                </a:solidFill>
              </a:rPr>
              <a:t>Volleyball</a:t>
            </a:r>
            <a:endParaRPr sz="2052">
              <a:solidFill>
                <a:srgbClr val="002C5C"/>
              </a:solidFill>
            </a:endParaRPr>
          </a:p>
          <a:p>
            <a:pPr indent="-310072" lvl="0" marL="457200" rtl="0" algn="l">
              <a:spcBef>
                <a:spcPts val="0"/>
              </a:spcBef>
              <a:spcAft>
                <a:spcPts val="0"/>
              </a:spcAft>
              <a:buClr>
                <a:srgbClr val="002C5C"/>
              </a:buClr>
              <a:buSzPct val="100000"/>
              <a:buChar char="●"/>
            </a:pPr>
            <a:r>
              <a:rPr lang="en" sz="2052">
                <a:solidFill>
                  <a:srgbClr val="002C5C"/>
                </a:solidFill>
              </a:rPr>
              <a:t>Women’s Soccer</a:t>
            </a:r>
            <a:endParaRPr sz="2052">
              <a:solidFill>
                <a:srgbClr val="002C5C"/>
              </a:solidFill>
            </a:endParaRPr>
          </a:p>
          <a:p>
            <a:pPr indent="-310072" lvl="0" marL="457200" rtl="0" algn="l">
              <a:spcBef>
                <a:spcPts val="0"/>
              </a:spcBef>
              <a:spcAft>
                <a:spcPts val="0"/>
              </a:spcAft>
              <a:buClr>
                <a:srgbClr val="002C5C"/>
              </a:buClr>
              <a:buSzPct val="100000"/>
              <a:buChar char="●"/>
            </a:pPr>
            <a:r>
              <a:rPr lang="en" sz="2052">
                <a:solidFill>
                  <a:srgbClr val="002C5C"/>
                </a:solidFill>
              </a:rPr>
              <a:t>Women’s Water Polo</a:t>
            </a:r>
            <a:endParaRPr sz="2052">
              <a:solidFill>
                <a:srgbClr val="002C5C"/>
              </a:solidFill>
            </a:endParaRPr>
          </a:p>
        </p:txBody>
      </p:sp>
      <p:sp>
        <p:nvSpPr>
          <p:cNvPr id="85" name="Google Shape;85;p17"/>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b="1" lang="en">
                <a:solidFill>
                  <a:srgbClr val="002C5C"/>
                </a:solidFill>
              </a:rPr>
              <a:t>Courtney</a:t>
            </a:r>
            <a:endParaRPr b="1">
              <a:solidFill>
                <a:srgbClr val="002C5C"/>
              </a:solidFill>
            </a:endParaRPr>
          </a:p>
          <a:p>
            <a:pPr indent="-310832" lvl="0" marL="457200" rtl="0" algn="l">
              <a:spcBef>
                <a:spcPts val="1200"/>
              </a:spcBef>
              <a:spcAft>
                <a:spcPts val="0"/>
              </a:spcAft>
              <a:buClr>
                <a:srgbClr val="002C5C"/>
              </a:buClr>
              <a:buSzPct val="100000"/>
              <a:buChar char="●"/>
            </a:pPr>
            <a:r>
              <a:rPr lang="en">
                <a:solidFill>
                  <a:srgbClr val="002C5C"/>
                </a:solidFill>
              </a:rPr>
              <a:t>Cross Country</a:t>
            </a:r>
            <a:endParaRPr>
              <a:solidFill>
                <a:srgbClr val="002C5C"/>
              </a:solidFill>
            </a:endParaRPr>
          </a:p>
          <a:p>
            <a:pPr indent="-310832" lvl="0" marL="457200" rtl="0" algn="l">
              <a:spcBef>
                <a:spcPts val="0"/>
              </a:spcBef>
              <a:spcAft>
                <a:spcPts val="0"/>
              </a:spcAft>
              <a:buClr>
                <a:srgbClr val="002C5C"/>
              </a:buClr>
              <a:buSzPct val="100000"/>
              <a:buChar char="●"/>
            </a:pPr>
            <a:r>
              <a:rPr lang="en">
                <a:solidFill>
                  <a:srgbClr val="002C5C"/>
                </a:solidFill>
              </a:rPr>
              <a:t>Fencing </a:t>
            </a:r>
            <a:endParaRPr>
              <a:solidFill>
                <a:srgbClr val="002C5C"/>
              </a:solidFill>
            </a:endParaRPr>
          </a:p>
          <a:p>
            <a:pPr indent="-310832" lvl="0" marL="457200" rtl="0" algn="l">
              <a:spcBef>
                <a:spcPts val="0"/>
              </a:spcBef>
              <a:spcAft>
                <a:spcPts val="0"/>
              </a:spcAft>
              <a:buClr>
                <a:srgbClr val="002C5C"/>
              </a:buClr>
              <a:buSzPct val="100000"/>
              <a:buChar char="●"/>
            </a:pPr>
            <a:r>
              <a:rPr lang="en">
                <a:solidFill>
                  <a:srgbClr val="002C5C"/>
                </a:solidFill>
              </a:rPr>
              <a:t>Ice Hockey</a:t>
            </a:r>
            <a:endParaRPr>
              <a:solidFill>
                <a:srgbClr val="002C5C"/>
              </a:solidFill>
            </a:endParaRPr>
          </a:p>
          <a:p>
            <a:pPr indent="-310832" lvl="0" marL="457200" rtl="0" algn="l">
              <a:spcBef>
                <a:spcPts val="0"/>
              </a:spcBef>
              <a:spcAft>
                <a:spcPts val="0"/>
              </a:spcAft>
              <a:buClr>
                <a:srgbClr val="002C5C"/>
              </a:buClr>
              <a:buSzPct val="100000"/>
              <a:buChar char="●"/>
            </a:pPr>
            <a:r>
              <a:rPr lang="en">
                <a:solidFill>
                  <a:srgbClr val="002C5C"/>
                </a:solidFill>
              </a:rPr>
              <a:t>Judo</a:t>
            </a:r>
            <a:endParaRPr>
              <a:solidFill>
                <a:srgbClr val="002C5C"/>
              </a:solidFill>
            </a:endParaRPr>
          </a:p>
          <a:p>
            <a:pPr indent="-310832" lvl="0" marL="457200" rtl="0" algn="l">
              <a:spcBef>
                <a:spcPts val="0"/>
              </a:spcBef>
              <a:spcAft>
                <a:spcPts val="0"/>
              </a:spcAft>
              <a:buClr>
                <a:srgbClr val="002C5C"/>
              </a:buClr>
              <a:buSzPct val="100000"/>
              <a:buChar char="●"/>
            </a:pPr>
            <a:r>
              <a:rPr lang="en">
                <a:solidFill>
                  <a:srgbClr val="002C5C"/>
                </a:solidFill>
              </a:rPr>
              <a:t>Men’s Soccer</a:t>
            </a:r>
            <a:endParaRPr>
              <a:solidFill>
                <a:srgbClr val="002C5C"/>
              </a:solidFill>
            </a:endParaRPr>
          </a:p>
          <a:p>
            <a:pPr indent="-310832" lvl="0" marL="457200" rtl="0" algn="l">
              <a:spcBef>
                <a:spcPts val="0"/>
              </a:spcBef>
              <a:spcAft>
                <a:spcPts val="0"/>
              </a:spcAft>
              <a:buClr>
                <a:srgbClr val="002C5C"/>
              </a:buClr>
              <a:buSzPct val="100000"/>
              <a:buChar char="●"/>
            </a:pPr>
            <a:r>
              <a:rPr lang="en">
                <a:solidFill>
                  <a:srgbClr val="002C5C"/>
                </a:solidFill>
              </a:rPr>
              <a:t>Men’s Ultimate</a:t>
            </a:r>
            <a:endParaRPr>
              <a:solidFill>
                <a:srgbClr val="002C5C"/>
              </a:solidFill>
            </a:endParaRPr>
          </a:p>
          <a:p>
            <a:pPr indent="-310832" lvl="0" marL="457200" rtl="0" algn="l">
              <a:spcBef>
                <a:spcPts val="0"/>
              </a:spcBef>
              <a:spcAft>
                <a:spcPts val="0"/>
              </a:spcAft>
              <a:buClr>
                <a:srgbClr val="002C5C"/>
              </a:buClr>
              <a:buSzPct val="100000"/>
              <a:buChar char="●"/>
            </a:pPr>
            <a:r>
              <a:rPr lang="en">
                <a:solidFill>
                  <a:srgbClr val="002C5C"/>
                </a:solidFill>
              </a:rPr>
              <a:t>Sailing</a:t>
            </a:r>
            <a:endParaRPr>
              <a:solidFill>
                <a:srgbClr val="002C5C"/>
              </a:solidFill>
            </a:endParaRPr>
          </a:p>
          <a:p>
            <a:pPr indent="-310832" lvl="0" marL="457200" rtl="0" algn="l">
              <a:spcBef>
                <a:spcPts val="0"/>
              </a:spcBef>
              <a:spcAft>
                <a:spcPts val="0"/>
              </a:spcAft>
              <a:buClr>
                <a:srgbClr val="002C5C"/>
              </a:buClr>
              <a:buSzPct val="100000"/>
              <a:buChar char="●"/>
            </a:pPr>
            <a:r>
              <a:rPr lang="en">
                <a:solidFill>
                  <a:srgbClr val="002C5C"/>
                </a:solidFill>
              </a:rPr>
              <a:t>Softball </a:t>
            </a:r>
            <a:endParaRPr>
              <a:solidFill>
                <a:srgbClr val="002C5C"/>
              </a:solidFill>
            </a:endParaRPr>
          </a:p>
          <a:p>
            <a:pPr indent="-310832" lvl="0" marL="457200" rtl="0" algn="l">
              <a:spcBef>
                <a:spcPts val="0"/>
              </a:spcBef>
              <a:spcAft>
                <a:spcPts val="0"/>
              </a:spcAft>
              <a:buClr>
                <a:srgbClr val="002C5C"/>
              </a:buClr>
              <a:buSzPct val="100000"/>
              <a:buChar char="●"/>
            </a:pPr>
            <a:r>
              <a:rPr lang="en">
                <a:solidFill>
                  <a:srgbClr val="002C5C"/>
                </a:solidFill>
              </a:rPr>
              <a:t>Surfing</a:t>
            </a:r>
            <a:endParaRPr>
              <a:solidFill>
                <a:srgbClr val="002C5C"/>
              </a:solidFill>
            </a:endParaRPr>
          </a:p>
          <a:p>
            <a:pPr indent="-310832" lvl="0" marL="457200" rtl="0" algn="l">
              <a:spcBef>
                <a:spcPts val="0"/>
              </a:spcBef>
              <a:spcAft>
                <a:spcPts val="0"/>
              </a:spcAft>
              <a:buClr>
                <a:srgbClr val="002C5C"/>
              </a:buClr>
              <a:buSzPct val="100000"/>
              <a:buChar char="●"/>
            </a:pPr>
            <a:r>
              <a:rPr lang="en">
                <a:solidFill>
                  <a:srgbClr val="002C5C"/>
                </a:solidFill>
              </a:rPr>
              <a:t>Tango</a:t>
            </a:r>
            <a:endParaRPr>
              <a:solidFill>
                <a:srgbClr val="002C5C"/>
              </a:solidFill>
            </a:endParaRPr>
          </a:p>
          <a:p>
            <a:pPr indent="-310832" lvl="0" marL="457200" rtl="0" algn="l">
              <a:spcBef>
                <a:spcPts val="0"/>
              </a:spcBef>
              <a:spcAft>
                <a:spcPts val="0"/>
              </a:spcAft>
              <a:buClr>
                <a:srgbClr val="002C5C"/>
              </a:buClr>
              <a:buSzPct val="100000"/>
              <a:buChar char="●"/>
            </a:pPr>
            <a:r>
              <a:rPr lang="en">
                <a:solidFill>
                  <a:srgbClr val="002C5C"/>
                </a:solidFill>
              </a:rPr>
              <a:t>Tennis</a:t>
            </a:r>
            <a:endParaRPr>
              <a:solidFill>
                <a:srgbClr val="002C5C"/>
              </a:solidFill>
            </a:endParaRPr>
          </a:p>
          <a:p>
            <a:pPr indent="-310832" lvl="0" marL="457200" rtl="0" algn="l">
              <a:spcBef>
                <a:spcPts val="0"/>
              </a:spcBef>
              <a:spcAft>
                <a:spcPts val="0"/>
              </a:spcAft>
              <a:buClr>
                <a:srgbClr val="002C5C"/>
              </a:buClr>
              <a:buSzPct val="100000"/>
              <a:buChar char="●"/>
            </a:pPr>
            <a:r>
              <a:rPr lang="en">
                <a:solidFill>
                  <a:srgbClr val="002C5C"/>
                </a:solidFill>
              </a:rPr>
              <a:t>Triathlon</a:t>
            </a:r>
            <a:endParaRPr>
              <a:solidFill>
                <a:srgbClr val="002C5C"/>
              </a:solidFill>
            </a:endParaRPr>
          </a:p>
          <a:p>
            <a:pPr indent="-310832" lvl="0" marL="457200" rtl="0" algn="l">
              <a:spcBef>
                <a:spcPts val="0"/>
              </a:spcBef>
              <a:spcAft>
                <a:spcPts val="0"/>
              </a:spcAft>
              <a:buClr>
                <a:srgbClr val="002C5C"/>
              </a:buClr>
              <a:buSzPct val="100000"/>
              <a:buChar char="●"/>
            </a:pPr>
            <a:r>
              <a:rPr lang="en">
                <a:solidFill>
                  <a:srgbClr val="002C5C"/>
                </a:solidFill>
              </a:rPr>
              <a:t>Women’s Lacrosse</a:t>
            </a:r>
            <a:endParaRPr>
              <a:solidFill>
                <a:srgbClr val="002C5C"/>
              </a:solidFill>
            </a:endParaRPr>
          </a:p>
          <a:p>
            <a:pPr indent="-310832" lvl="0" marL="457200" rtl="0" algn="l">
              <a:spcBef>
                <a:spcPts val="0"/>
              </a:spcBef>
              <a:spcAft>
                <a:spcPts val="0"/>
              </a:spcAft>
              <a:buClr>
                <a:srgbClr val="002C5C"/>
              </a:buClr>
              <a:buSzPct val="100000"/>
              <a:buChar char="●"/>
            </a:pPr>
            <a:r>
              <a:rPr lang="en">
                <a:solidFill>
                  <a:srgbClr val="002C5C"/>
                </a:solidFill>
              </a:rPr>
              <a:t>Women’s Rugby</a:t>
            </a:r>
            <a:endParaRPr>
              <a:solidFill>
                <a:srgbClr val="002C5C"/>
              </a:solidFill>
            </a:endParaRPr>
          </a:p>
          <a:p>
            <a:pPr indent="-310832" lvl="0" marL="457200" rtl="0" algn="l">
              <a:spcBef>
                <a:spcPts val="0"/>
              </a:spcBef>
              <a:spcAft>
                <a:spcPts val="0"/>
              </a:spcAft>
              <a:buClr>
                <a:srgbClr val="002C5C"/>
              </a:buClr>
              <a:buSzPct val="100000"/>
              <a:buChar char="●"/>
            </a:pPr>
            <a:r>
              <a:rPr lang="en">
                <a:solidFill>
                  <a:srgbClr val="002C5C"/>
                </a:solidFill>
              </a:rPr>
              <a:t>Women’s Ultimate </a:t>
            </a:r>
            <a:endParaRPr>
              <a:solidFill>
                <a:srgbClr val="002C5C"/>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FDC700"/>
                </a:solidFill>
              </a:rPr>
              <a:t>Registration</a:t>
            </a:r>
            <a:endParaRPr b="1">
              <a:solidFill>
                <a:srgbClr val="FDC700"/>
              </a:solidFill>
            </a:endParaRPr>
          </a:p>
        </p:txBody>
      </p:sp>
      <p:sp>
        <p:nvSpPr>
          <p:cNvPr id="91" name="Google Shape;91;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solidFill>
                  <a:srgbClr val="002C5C"/>
                </a:solidFill>
              </a:rPr>
              <a:t>All registration is on </a:t>
            </a:r>
            <a:r>
              <a:rPr lang="en" u="sng">
                <a:solidFill>
                  <a:schemeClr val="hlink"/>
                </a:solidFill>
                <a:hlinkClick r:id="rId3"/>
              </a:rPr>
              <a:t>https://recreation.ucsc.edu/sportclubs/index.html</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Fall Registration</a:t>
            </a:r>
            <a:endParaRPr>
              <a:solidFill>
                <a:srgbClr val="002C5C"/>
              </a:solidFill>
            </a:endParaRPr>
          </a:p>
          <a:p>
            <a:pPr indent="-317500" lvl="1" marL="914400" rtl="0" algn="l">
              <a:spcBef>
                <a:spcPts val="0"/>
              </a:spcBef>
              <a:spcAft>
                <a:spcPts val="0"/>
              </a:spcAft>
              <a:buClr>
                <a:srgbClr val="002C5C"/>
              </a:buClr>
              <a:buSzPts val="1400"/>
              <a:buChar char="○"/>
            </a:pPr>
            <a:r>
              <a:rPr lang="en">
                <a:solidFill>
                  <a:srgbClr val="002C5C"/>
                </a:solidFill>
              </a:rPr>
              <a:t>Opened August 1st </a:t>
            </a:r>
            <a:endParaRPr>
              <a:solidFill>
                <a:srgbClr val="002C5C"/>
              </a:solidFill>
            </a:endParaRPr>
          </a:p>
          <a:p>
            <a:pPr indent="-317500" lvl="1" marL="914400" rtl="0" algn="l">
              <a:spcBef>
                <a:spcPts val="0"/>
              </a:spcBef>
              <a:spcAft>
                <a:spcPts val="0"/>
              </a:spcAft>
              <a:buClr>
                <a:srgbClr val="002C5C"/>
              </a:buClr>
              <a:buSzPts val="1400"/>
              <a:buChar char="○"/>
            </a:pPr>
            <a:r>
              <a:rPr lang="en">
                <a:solidFill>
                  <a:srgbClr val="002C5C"/>
                </a:solidFill>
              </a:rPr>
              <a:t>Closes December 8th</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Winter Registration</a:t>
            </a:r>
            <a:endParaRPr>
              <a:solidFill>
                <a:srgbClr val="002C5C"/>
              </a:solidFill>
            </a:endParaRPr>
          </a:p>
          <a:p>
            <a:pPr indent="-317500" lvl="1" marL="914400" rtl="0" algn="l">
              <a:spcBef>
                <a:spcPts val="0"/>
              </a:spcBef>
              <a:spcAft>
                <a:spcPts val="0"/>
              </a:spcAft>
              <a:buClr>
                <a:srgbClr val="002C5C"/>
              </a:buClr>
              <a:buSzPts val="1400"/>
              <a:buChar char="○"/>
            </a:pPr>
            <a:r>
              <a:rPr lang="en">
                <a:solidFill>
                  <a:srgbClr val="002C5C"/>
                </a:solidFill>
              </a:rPr>
              <a:t>Opens January 28th </a:t>
            </a:r>
            <a:endParaRPr>
              <a:solidFill>
                <a:srgbClr val="002C5C"/>
              </a:solidFill>
            </a:endParaRPr>
          </a:p>
          <a:p>
            <a:pPr indent="-317500" lvl="1" marL="914400" rtl="0" algn="l">
              <a:spcBef>
                <a:spcPts val="0"/>
              </a:spcBef>
              <a:spcAft>
                <a:spcPts val="0"/>
              </a:spcAft>
              <a:buClr>
                <a:srgbClr val="002C5C"/>
              </a:buClr>
              <a:buSzPts val="1400"/>
              <a:buChar char="○"/>
            </a:pPr>
            <a:r>
              <a:rPr lang="en">
                <a:solidFill>
                  <a:srgbClr val="002C5C"/>
                </a:solidFill>
              </a:rPr>
              <a:t>Closes January 19th</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Spring Registration</a:t>
            </a:r>
            <a:endParaRPr>
              <a:solidFill>
                <a:srgbClr val="002C5C"/>
              </a:solidFill>
            </a:endParaRPr>
          </a:p>
          <a:p>
            <a:pPr indent="-317500" lvl="1" marL="914400" rtl="0" algn="l">
              <a:spcBef>
                <a:spcPts val="0"/>
              </a:spcBef>
              <a:spcAft>
                <a:spcPts val="0"/>
              </a:spcAft>
              <a:buClr>
                <a:srgbClr val="002C5C"/>
              </a:buClr>
              <a:buSzPts val="1400"/>
              <a:buChar char="○"/>
            </a:pPr>
            <a:r>
              <a:rPr lang="en">
                <a:solidFill>
                  <a:srgbClr val="002C5C"/>
                </a:solidFill>
              </a:rPr>
              <a:t>Opens April 1st </a:t>
            </a:r>
            <a:endParaRPr>
              <a:solidFill>
                <a:srgbClr val="002C5C"/>
              </a:solidFill>
            </a:endParaRPr>
          </a:p>
          <a:p>
            <a:pPr indent="-317500" lvl="1" marL="914400" rtl="0" algn="l">
              <a:spcBef>
                <a:spcPts val="0"/>
              </a:spcBef>
              <a:spcAft>
                <a:spcPts val="0"/>
              </a:spcAft>
              <a:buClr>
                <a:srgbClr val="002C5C"/>
              </a:buClr>
              <a:buSzPts val="1400"/>
              <a:buChar char="○"/>
            </a:pPr>
            <a:r>
              <a:rPr lang="en">
                <a:solidFill>
                  <a:srgbClr val="002C5C"/>
                </a:solidFill>
              </a:rPr>
              <a:t>Closes April 12th </a:t>
            </a:r>
            <a:endParaRPr>
              <a:solidFill>
                <a:srgbClr val="002C5C"/>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FDC700"/>
                </a:solidFill>
              </a:rPr>
              <a:t>High Impact Club Registration Reminder</a:t>
            </a:r>
            <a:endParaRPr b="1">
              <a:solidFill>
                <a:srgbClr val="FDC700"/>
              </a:solidFill>
            </a:endParaRPr>
          </a:p>
        </p:txBody>
      </p:sp>
      <p:sp>
        <p:nvSpPr>
          <p:cNvPr id="97" name="Google Shape;97;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002C5C"/>
                </a:solidFill>
              </a:rPr>
              <a:t>The following must be completed &amp; approved to be approved active. All links are provided on DSE when you register</a:t>
            </a:r>
            <a:endParaRPr>
              <a:solidFill>
                <a:srgbClr val="002C5C"/>
              </a:solidFill>
            </a:endParaRPr>
          </a:p>
          <a:p>
            <a:pPr indent="-342900" lvl="0" marL="457200" rtl="0" algn="l">
              <a:spcBef>
                <a:spcPts val="1200"/>
              </a:spcBef>
              <a:spcAft>
                <a:spcPts val="0"/>
              </a:spcAft>
              <a:buClr>
                <a:srgbClr val="002C5C"/>
              </a:buClr>
              <a:buSzPts val="1800"/>
              <a:buChar char="●"/>
            </a:pPr>
            <a:r>
              <a:rPr lang="en">
                <a:solidFill>
                  <a:srgbClr val="002C5C"/>
                </a:solidFill>
              </a:rPr>
              <a:t>Physical Examination</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Concussion Vital Signs Baseline Test</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Concussion Education (Canvas)</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Sports Medicine Profile (SWOL)</a:t>
            </a:r>
            <a:endParaRPr>
              <a:solidFill>
                <a:srgbClr val="002C5C"/>
              </a:solidFill>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FDC700"/>
                </a:solidFill>
              </a:rPr>
              <a:t>Required to Complete Education &amp; Baseline Testing</a:t>
            </a:r>
            <a:endParaRPr b="1">
              <a:solidFill>
                <a:srgbClr val="FDC700"/>
              </a:solidFill>
            </a:endParaRPr>
          </a:p>
        </p:txBody>
      </p:sp>
      <p:sp>
        <p:nvSpPr>
          <p:cNvPr id="103" name="Google Shape;103;p20"/>
          <p:cNvSpPr txBox="1"/>
          <p:nvPr>
            <p:ph idx="1" type="body"/>
          </p:nvPr>
        </p:nvSpPr>
        <p:spPr>
          <a:xfrm>
            <a:off x="311700" y="1152475"/>
            <a:ext cx="3999900" cy="3416400"/>
          </a:xfrm>
          <a:prstGeom prst="rect">
            <a:avLst/>
          </a:prstGeom>
        </p:spPr>
        <p:txBody>
          <a:bodyPr anchorCtr="0" anchor="t" bIns="91425" lIns="91425" spcFirstLastPara="1" rIns="91425" wrap="square" tIns="91425">
            <a:normAutofit lnSpcReduction="20000"/>
          </a:bodyPr>
          <a:lstStyle/>
          <a:p>
            <a:pPr indent="-355600" lvl="0" marL="457200" rtl="0" algn="l">
              <a:spcBef>
                <a:spcPts val="0"/>
              </a:spcBef>
              <a:spcAft>
                <a:spcPts val="0"/>
              </a:spcAft>
              <a:buClr>
                <a:srgbClr val="002C5C"/>
              </a:buClr>
              <a:buSzPts val="2000"/>
              <a:buChar char="●"/>
            </a:pPr>
            <a:r>
              <a:rPr lang="en" sz="2000">
                <a:solidFill>
                  <a:srgbClr val="002C5C"/>
                </a:solidFill>
              </a:rPr>
              <a:t>Cycling</a:t>
            </a:r>
            <a:endParaRPr sz="2000">
              <a:solidFill>
                <a:srgbClr val="002C5C"/>
              </a:solidFill>
            </a:endParaRPr>
          </a:p>
          <a:p>
            <a:pPr indent="-355600" lvl="0" marL="457200" rtl="0" algn="l">
              <a:spcBef>
                <a:spcPts val="0"/>
              </a:spcBef>
              <a:spcAft>
                <a:spcPts val="0"/>
              </a:spcAft>
              <a:buClr>
                <a:srgbClr val="002C5C"/>
              </a:buClr>
              <a:buSzPts val="2000"/>
              <a:buChar char="●"/>
            </a:pPr>
            <a:r>
              <a:rPr lang="en" sz="2000">
                <a:solidFill>
                  <a:srgbClr val="002C5C"/>
                </a:solidFill>
              </a:rPr>
              <a:t>Equestrian</a:t>
            </a:r>
            <a:endParaRPr sz="2000">
              <a:solidFill>
                <a:srgbClr val="002C5C"/>
              </a:solidFill>
            </a:endParaRPr>
          </a:p>
          <a:p>
            <a:pPr indent="-355600" lvl="0" marL="457200" rtl="0" algn="l">
              <a:spcBef>
                <a:spcPts val="0"/>
              </a:spcBef>
              <a:spcAft>
                <a:spcPts val="0"/>
              </a:spcAft>
              <a:buClr>
                <a:srgbClr val="002C5C"/>
              </a:buClr>
              <a:buSzPts val="2000"/>
              <a:buChar char="●"/>
            </a:pPr>
            <a:r>
              <a:rPr lang="en" sz="2000">
                <a:solidFill>
                  <a:srgbClr val="002C5C"/>
                </a:solidFill>
              </a:rPr>
              <a:t>Ice Hockey</a:t>
            </a:r>
            <a:endParaRPr sz="2000">
              <a:solidFill>
                <a:srgbClr val="002C5C"/>
              </a:solidFill>
            </a:endParaRPr>
          </a:p>
          <a:p>
            <a:pPr indent="-355600" lvl="0" marL="457200" rtl="0" algn="l">
              <a:spcBef>
                <a:spcPts val="0"/>
              </a:spcBef>
              <a:spcAft>
                <a:spcPts val="0"/>
              </a:spcAft>
              <a:buClr>
                <a:srgbClr val="002C5C"/>
              </a:buClr>
              <a:buSzPts val="2000"/>
              <a:buChar char="●"/>
            </a:pPr>
            <a:r>
              <a:rPr lang="en" sz="2000">
                <a:solidFill>
                  <a:srgbClr val="002C5C"/>
                </a:solidFill>
              </a:rPr>
              <a:t>Men’s Lacrosse</a:t>
            </a:r>
            <a:endParaRPr sz="2000">
              <a:solidFill>
                <a:srgbClr val="002C5C"/>
              </a:solidFill>
            </a:endParaRPr>
          </a:p>
          <a:p>
            <a:pPr indent="-355600" lvl="0" marL="457200" rtl="0" algn="l">
              <a:spcBef>
                <a:spcPts val="0"/>
              </a:spcBef>
              <a:spcAft>
                <a:spcPts val="0"/>
              </a:spcAft>
              <a:buClr>
                <a:srgbClr val="002C5C"/>
              </a:buClr>
              <a:buSzPts val="2000"/>
              <a:buChar char="●"/>
            </a:pPr>
            <a:r>
              <a:rPr lang="en" sz="2000">
                <a:solidFill>
                  <a:srgbClr val="002C5C"/>
                </a:solidFill>
              </a:rPr>
              <a:t>Women’s Lacrosse</a:t>
            </a:r>
            <a:endParaRPr sz="2000">
              <a:solidFill>
                <a:srgbClr val="002C5C"/>
              </a:solidFill>
            </a:endParaRPr>
          </a:p>
          <a:p>
            <a:pPr indent="-355600" lvl="0" marL="457200" rtl="0" algn="l">
              <a:spcBef>
                <a:spcPts val="0"/>
              </a:spcBef>
              <a:spcAft>
                <a:spcPts val="0"/>
              </a:spcAft>
              <a:buClr>
                <a:srgbClr val="002C5C"/>
              </a:buClr>
              <a:buSzPts val="2000"/>
              <a:buChar char="●"/>
            </a:pPr>
            <a:r>
              <a:rPr lang="en" sz="2000">
                <a:solidFill>
                  <a:srgbClr val="002C5C"/>
                </a:solidFill>
              </a:rPr>
              <a:t>Men’s Rugby</a:t>
            </a:r>
            <a:endParaRPr sz="2000">
              <a:solidFill>
                <a:srgbClr val="002C5C"/>
              </a:solidFill>
            </a:endParaRPr>
          </a:p>
          <a:p>
            <a:pPr indent="-355600" lvl="0" marL="457200" rtl="0" algn="l">
              <a:spcBef>
                <a:spcPts val="0"/>
              </a:spcBef>
              <a:spcAft>
                <a:spcPts val="0"/>
              </a:spcAft>
              <a:buClr>
                <a:srgbClr val="002C5C"/>
              </a:buClr>
              <a:buSzPts val="2000"/>
              <a:buChar char="●"/>
            </a:pPr>
            <a:r>
              <a:rPr lang="en" sz="2000">
                <a:solidFill>
                  <a:srgbClr val="002C5C"/>
                </a:solidFill>
              </a:rPr>
              <a:t>Women’s Rugby</a:t>
            </a:r>
            <a:endParaRPr sz="2000">
              <a:solidFill>
                <a:srgbClr val="002C5C"/>
              </a:solidFill>
            </a:endParaRPr>
          </a:p>
          <a:p>
            <a:pPr indent="-355600" lvl="0" marL="457200" rtl="0" algn="l">
              <a:spcBef>
                <a:spcPts val="0"/>
              </a:spcBef>
              <a:spcAft>
                <a:spcPts val="0"/>
              </a:spcAft>
              <a:buClr>
                <a:srgbClr val="002C5C"/>
              </a:buClr>
              <a:buSzPts val="2000"/>
              <a:buChar char="●"/>
            </a:pPr>
            <a:r>
              <a:rPr lang="en" sz="2000">
                <a:solidFill>
                  <a:srgbClr val="002C5C"/>
                </a:solidFill>
              </a:rPr>
              <a:t>Softball</a:t>
            </a:r>
            <a:endParaRPr sz="2000">
              <a:solidFill>
                <a:srgbClr val="002C5C"/>
              </a:solidFill>
            </a:endParaRPr>
          </a:p>
          <a:p>
            <a:pPr indent="0" lvl="0" marL="0" rtl="0" algn="l">
              <a:spcBef>
                <a:spcPts val="1200"/>
              </a:spcBef>
              <a:spcAft>
                <a:spcPts val="0"/>
              </a:spcAft>
              <a:buNone/>
            </a:pPr>
            <a:r>
              <a:t/>
            </a:r>
            <a:endParaRPr sz="2000">
              <a:solidFill>
                <a:srgbClr val="002C5C"/>
              </a:solidFill>
            </a:endParaRPr>
          </a:p>
          <a:p>
            <a:pPr indent="0" lvl="0" marL="457200" rtl="0" algn="l">
              <a:spcBef>
                <a:spcPts val="1200"/>
              </a:spcBef>
              <a:spcAft>
                <a:spcPts val="1200"/>
              </a:spcAft>
              <a:buNone/>
            </a:pPr>
            <a:r>
              <a:t/>
            </a:r>
            <a:endParaRPr sz="1800"/>
          </a:p>
        </p:txBody>
      </p:sp>
      <p:sp>
        <p:nvSpPr>
          <p:cNvPr id="104" name="Google Shape;104;p20"/>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p>
            <a:pPr indent="-355600" lvl="0" marL="457200" rtl="0" algn="l">
              <a:spcBef>
                <a:spcPts val="0"/>
              </a:spcBef>
              <a:spcAft>
                <a:spcPts val="0"/>
              </a:spcAft>
              <a:buClr>
                <a:srgbClr val="002C5C"/>
              </a:buClr>
              <a:buSzPts val="2000"/>
              <a:buChar char="●"/>
            </a:pPr>
            <a:r>
              <a:rPr lang="en" sz="2000">
                <a:solidFill>
                  <a:srgbClr val="002C5C"/>
                </a:solidFill>
              </a:rPr>
              <a:t>Men’s Soccer </a:t>
            </a:r>
            <a:endParaRPr sz="2000">
              <a:solidFill>
                <a:srgbClr val="002C5C"/>
              </a:solidFill>
            </a:endParaRPr>
          </a:p>
          <a:p>
            <a:pPr indent="-355600" lvl="0" marL="457200" rtl="0" algn="l">
              <a:spcBef>
                <a:spcPts val="0"/>
              </a:spcBef>
              <a:spcAft>
                <a:spcPts val="0"/>
              </a:spcAft>
              <a:buClr>
                <a:srgbClr val="002C5C"/>
              </a:buClr>
              <a:buSzPts val="2000"/>
              <a:buChar char="●"/>
            </a:pPr>
            <a:r>
              <a:rPr lang="en" sz="2000">
                <a:solidFill>
                  <a:srgbClr val="002C5C"/>
                </a:solidFill>
              </a:rPr>
              <a:t>Women’s Soccer</a:t>
            </a:r>
            <a:endParaRPr sz="2000">
              <a:solidFill>
                <a:srgbClr val="002C5C"/>
              </a:solidFill>
            </a:endParaRPr>
          </a:p>
          <a:p>
            <a:pPr indent="-355600" lvl="0" marL="457200" rtl="0" algn="l">
              <a:spcBef>
                <a:spcPts val="0"/>
              </a:spcBef>
              <a:spcAft>
                <a:spcPts val="0"/>
              </a:spcAft>
              <a:buClr>
                <a:srgbClr val="002C5C"/>
              </a:buClr>
              <a:buSzPts val="2000"/>
              <a:buChar char="●"/>
            </a:pPr>
            <a:r>
              <a:rPr lang="en" sz="2000">
                <a:solidFill>
                  <a:srgbClr val="002C5C"/>
                </a:solidFill>
              </a:rPr>
              <a:t>Men’s Ultimate </a:t>
            </a:r>
            <a:endParaRPr sz="2000">
              <a:solidFill>
                <a:srgbClr val="002C5C"/>
              </a:solidFill>
            </a:endParaRPr>
          </a:p>
          <a:p>
            <a:pPr indent="-355600" lvl="0" marL="457200" rtl="0" algn="l">
              <a:spcBef>
                <a:spcPts val="0"/>
              </a:spcBef>
              <a:spcAft>
                <a:spcPts val="0"/>
              </a:spcAft>
              <a:buClr>
                <a:srgbClr val="002C5C"/>
              </a:buClr>
              <a:buSzPts val="2000"/>
              <a:buChar char="●"/>
            </a:pPr>
            <a:r>
              <a:rPr lang="en" sz="2000">
                <a:solidFill>
                  <a:srgbClr val="002C5C"/>
                </a:solidFill>
              </a:rPr>
              <a:t>Women’s Ultimate </a:t>
            </a:r>
            <a:endParaRPr sz="2000">
              <a:solidFill>
                <a:srgbClr val="002C5C"/>
              </a:solidFill>
            </a:endParaRPr>
          </a:p>
          <a:p>
            <a:pPr indent="-355600" lvl="0" marL="457200" rtl="0" algn="l">
              <a:spcBef>
                <a:spcPts val="0"/>
              </a:spcBef>
              <a:spcAft>
                <a:spcPts val="0"/>
              </a:spcAft>
              <a:buClr>
                <a:srgbClr val="002C5C"/>
              </a:buClr>
              <a:buSzPts val="2000"/>
              <a:buChar char="●"/>
            </a:pPr>
            <a:r>
              <a:rPr lang="en" sz="2000">
                <a:solidFill>
                  <a:srgbClr val="002C5C"/>
                </a:solidFill>
              </a:rPr>
              <a:t>Triathlon</a:t>
            </a:r>
            <a:endParaRPr sz="2000">
              <a:solidFill>
                <a:srgbClr val="002C5C"/>
              </a:solidFill>
            </a:endParaRPr>
          </a:p>
          <a:p>
            <a:pPr indent="-355600" lvl="0" marL="457200" rtl="0" algn="l">
              <a:spcBef>
                <a:spcPts val="0"/>
              </a:spcBef>
              <a:spcAft>
                <a:spcPts val="0"/>
              </a:spcAft>
              <a:buClr>
                <a:srgbClr val="002C5C"/>
              </a:buClr>
              <a:buSzPts val="2000"/>
              <a:buChar char="●"/>
            </a:pPr>
            <a:r>
              <a:rPr lang="en" sz="2000">
                <a:solidFill>
                  <a:srgbClr val="002C5C"/>
                </a:solidFill>
              </a:rPr>
              <a:t>Men’s Water Polo</a:t>
            </a:r>
            <a:endParaRPr sz="2000">
              <a:solidFill>
                <a:srgbClr val="002C5C"/>
              </a:solidFill>
            </a:endParaRPr>
          </a:p>
          <a:p>
            <a:pPr indent="-355600" lvl="0" marL="457200" rtl="0" algn="l">
              <a:spcBef>
                <a:spcPts val="0"/>
              </a:spcBef>
              <a:spcAft>
                <a:spcPts val="0"/>
              </a:spcAft>
              <a:buClr>
                <a:srgbClr val="002C5C"/>
              </a:buClr>
              <a:buSzPts val="2000"/>
              <a:buChar char="●"/>
            </a:pPr>
            <a:r>
              <a:rPr lang="en" sz="2000">
                <a:solidFill>
                  <a:srgbClr val="002C5C"/>
                </a:solidFill>
              </a:rPr>
              <a:t>Women’s Water Polo</a:t>
            </a:r>
            <a:endParaRPr sz="2000">
              <a:solidFill>
                <a:srgbClr val="002C5C"/>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pic>
        <p:nvPicPr>
          <p:cNvPr id="109" name="Google Shape;109;p21"/>
          <p:cNvPicPr preferRelativeResize="0"/>
          <p:nvPr/>
        </p:nvPicPr>
        <p:blipFill>
          <a:blip r:embed="rId3">
            <a:alphaModFix/>
          </a:blip>
          <a:stretch>
            <a:fillRect/>
          </a:stretch>
        </p:blipFill>
        <p:spPr>
          <a:xfrm>
            <a:off x="2672700" y="152400"/>
            <a:ext cx="3798605" cy="483869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