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8" r:id="rId4"/>
    <p:sldId id="272" r:id="rId5"/>
    <p:sldId id="277" r:id="rId6"/>
    <p:sldId id="273" r:id="rId7"/>
    <p:sldId id="259" r:id="rId8"/>
    <p:sldId id="279" r:id="rId9"/>
    <p:sldId id="260" r:id="rId10"/>
    <p:sldId id="261" r:id="rId11"/>
    <p:sldId id="263" r:id="rId12"/>
    <p:sldId id="262" r:id="rId13"/>
    <p:sldId id="274" r:id="rId14"/>
    <p:sldId id="264" r:id="rId15"/>
    <p:sldId id="265" r:id="rId16"/>
    <p:sldId id="280" r:id="rId17"/>
    <p:sldId id="267" r:id="rId18"/>
    <p:sldId id="268" r:id="rId19"/>
    <p:sldId id="269" r:id="rId20"/>
    <p:sldId id="270" r:id="rId21"/>
    <p:sldId id="276" r:id="rId22"/>
    <p:sldId id="271" r:id="rId2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F33442-712D-4D7F-9214-FD3548DA0FE1}">
          <p14:sldIdLst>
            <p14:sldId id="256"/>
            <p14:sldId id="257"/>
            <p14:sldId id="278"/>
            <p14:sldId id="272"/>
            <p14:sldId id="277"/>
            <p14:sldId id="273"/>
            <p14:sldId id="259"/>
            <p14:sldId id="279"/>
            <p14:sldId id="260"/>
            <p14:sldId id="261"/>
            <p14:sldId id="263"/>
            <p14:sldId id="262"/>
            <p14:sldId id="274"/>
            <p14:sldId id="264"/>
            <p14:sldId id="265"/>
            <p14:sldId id="280"/>
            <p14:sldId id="267"/>
            <p14:sldId id="268"/>
            <p14:sldId id="269"/>
            <p14:sldId id="270"/>
            <p14:sldId id="276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-3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0F6C04-1FCF-4FA5-A959-BB5752DC6E1C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558E31-7341-45D4-A76A-7AA927FE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4616B-AEAA-428F-924E-E75D5A66602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DBC7-11D2-4842-AE53-8B57E4E61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630AB-5CFB-D241-857A-28B30EC9F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2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285750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4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9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285750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7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4B5B-E9E0-447C-919F-A3931327D566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19CC-5F8B-4605-A573-36C75DB5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Student Employment </a:t>
            </a:r>
            <a:b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&amp;</a:t>
            </a:r>
            <a:b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Work-Study </a:t>
            </a:r>
            <a:b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Orientation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Work-Study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Apply through FAFSA</a:t>
            </a:r>
          </a:p>
          <a:p>
            <a:r>
              <a:rPr lang="en-US" dirty="0"/>
              <a:t>Awarded by Financial Aid</a:t>
            </a:r>
          </a:p>
          <a:p>
            <a:r>
              <a:rPr lang="en-US" dirty="0"/>
              <a:t>Viewable on Portal</a:t>
            </a:r>
          </a:p>
          <a:p>
            <a:r>
              <a:rPr lang="en-US" dirty="0"/>
              <a:t>Employer pays 50% of wage, work-study pays other half</a:t>
            </a:r>
          </a:p>
          <a:p>
            <a:r>
              <a:rPr lang="en-US" dirty="0"/>
              <a:t>Can use </a:t>
            </a:r>
            <a:r>
              <a:rPr lang="en-US" b="1" dirty="0"/>
              <a:t>only</a:t>
            </a:r>
            <a:r>
              <a:rPr lang="en-US" dirty="0"/>
              <a:t> during school year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3" y="1600200"/>
            <a:ext cx="3288394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Can use for more than one work-study job on first-come, first-served basis</a:t>
            </a:r>
          </a:p>
          <a:p>
            <a:r>
              <a:rPr lang="en-US" dirty="0"/>
              <a:t>Work with supervisor to keep track of funds!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19062"/>
          <a:stretch/>
        </p:blipFill>
        <p:spPr bwMode="auto">
          <a:xfrm>
            <a:off x="828941" y="1584960"/>
            <a:ext cx="3324315" cy="37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5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work-study award runs out:</a:t>
            </a:r>
          </a:p>
          <a:p>
            <a:r>
              <a:rPr lang="en-US" dirty="0" smtClean="0"/>
              <a:t>Supervisor might convert job to non-work-study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Job might end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2210594"/>
            <a:ext cx="3305175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6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 On-Campus Employers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Dining Hall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OPERS</a:t>
            </a:r>
          </a:p>
          <a:p>
            <a:r>
              <a:rPr lang="en-US" dirty="0" smtClean="0"/>
              <a:t>Cafés</a:t>
            </a:r>
          </a:p>
          <a:p>
            <a:r>
              <a:rPr lang="en-US" dirty="0" smtClean="0"/>
              <a:t>Labs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*Word of mouth!*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all on-campus positions are advertised in the ER system!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Talk to departments, friends, roommates, RA’s, etc.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079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2514600"/>
            <a:ext cx="15478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0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</a:t>
            </a:r>
            <a:r>
              <a:rPr lang="en-US" sz="4800" dirty="0" smtClean="0"/>
              <a:t> </a:t>
            </a:r>
            <a:r>
              <a:rPr lang="en-US" dirty="0" smtClean="0"/>
              <a:t>hours during school year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</a:t>
            </a:r>
            <a:r>
              <a:rPr lang="en-US" sz="4800" dirty="0" smtClean="0"/>
              <a:t> </a:t>
            </a:r>
            <a:r>
              <a:rPr lang="en-US" dirty="0" smtClean="0"/>
              <a:t>hours during summer or quarter 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2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Employers will work around your class schedule</a:t>
            </a:r>
          </a:p>
          <a:p>
            <a:r>
              <a:rPr lang="en-US" dirty="0" smtClean="0"/>
              <a:t>Communicate with supervisor about changes to class schedule</a:t>
            </a:r>
          </a:p>
          <a:p>
            <a:r>
              <a:rPr lang="en-US" dirty="0" smtClean="0"/>
              <a:t>Notify supervisor if you can’t work scheduled hours</a:t>
            </a:r>
          </a:p>
          <a:p>
            <a:r>
              <a:rPr lang="en-US" dirty="0" smtClean="0"/>
              <a:t>Be on time!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58181"/>
            <a:ext cx="381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4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Want to be noticed?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Punctuation, spelling, capitalization and grammar ALL COUNT! </a:t>
            </a:r>
          </a:p>
          <a:p>
            <a:r>
              <a:rPr lang="en-US" dirty="0" smtClean="0"/>
              <a:t>Fill out the application COMPLETELY – leave nothing blank. If the section doesn’t apply to you, mark it N/A.</a:t>
            </a:r>
          </a:p>
          <a:p>
            <a:r>
              <a:rPr lang="en-US" dirty="0" smtClean="0"/>
              <a:t>Copy and paste a cover letter and resume in the additional section of the application. </a:t>
            </a:r>
          </a:p>
          <a:p>
            <a:r>
              <a:rPr lang="en-US" dirty="0" smtClean="0"/>
              <a:t>Follow directions</a:t>
            </a:r>
          </a:p>
        </p:txBody>
      </p:sp>
    </p:spTree>
    <p:extLst>
      <p:ext uri="{BB962C8B-B14F-4D97-AF65-F5344CB8AC3E}">
        <p14:creationId xmlns:p14="http://schemas.microsoft.com/office/powerpoint/2010/main" val="242062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Hiring Process</a:t>
            </a:r>
            <a:endParaRPr lang="en-US" dirty="0"/>
          </a:p>
        </p:txBody>
      </p:sp>
      <p:pic>
        <p:nvPicPr>
          <p:cNvPr id="28" name="Picture 5" descr="I-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19" r="3877" b="2617"/>
          <a:stretch/>
        </p:blipFill>
        <p:spPr bwMode="auto">
          <a:xfrm>
            <a:off x="1932487" y="1478280"/>
            <a:ext cx="5279026" cy="4846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9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Hiring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 have a </a:t>
            </a:r>
            <a:r>
              <a:rPr lang="en-US" b="1" dirty="0" smtClean="0">
                <a:solidFill>
                  <a:srgbClr val="00B0F0"/>
                </a:solidFill>
              </a:rPr>
              <a:t>List C</a:t>
            </a:r>
            <a:r>
              <a:rPr lang="en-US" dirty="0" smtClean="0"/>
              <a:t> document: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Social Security Card</a:t>
            </a:r>
            <a:r>
              <a:rPr lang="en-US" dirty="0" smtClean="0"/>
              <a:t> replacement is free</a:t>
            </a:r>
          </a:p>
          <a:p>
            <a:pPr lvl="1"/>
            <a:r>
              <a:rPr lang="en-US" dirty="0" smtClean="0"/>
              <a:t>Downtown Santa Cruz, 169 Walnut Avenue</a:t>
            </a:r>
          </a:p>
          <a:p>
            <a:endParaRPr lang="en-US" dirty="0"/>
          </a:p>
        </p:txBody>
      </p:sp>
      <p:pic>
        <p:nvPicPr>
          <p:cNvPr id="8" name="Picture Placeholder 4" descr="169 Walnut Ave - Google Ma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0160" y="3429000"/>
            <a:ext cx="6583680" cy="3005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55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Complete paperwork</a:t>
            </a:r>
          </a:p>
          <a:p>
            <a:r>
              <a:rPr lang="en-US" dirty="0" smtClean="0"/>
              <a:t>Receive Blue Card</a:t>
            </a:r>
          </a:p>
          <a:p>
            <a:r>
              <a:rPr lang="en-US" dirty="0" smtClean="0"/>
              <a:t>START WORKING</a:t>
            </a:r>
            <a:endParaRPr lang="en-US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289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E GUSTA by Rober-Ra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22129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8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Career Center Overview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743200" y="1447800"/>
            <a:ext cx="62484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Part-time jobs (on and off campus)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Workshops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Internships &amp; </a:t>
            </a:r>
            <a:r>
              <a:rPr lang="en-US" dirty="0"/>
              <a:t>f</a:t>
            </a:r>
            <a:r>
              <a:rPr lang="en-US" dirty="0" smtClean="0"/>
              <a:t>ull time employment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Career fairs every quarter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Resume/cover letter critiques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Applying to graduate /professional school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One-on-one advising appointments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2121" y="1447800"/>
            <a:ext cx="1764379" cy="4754880"/>
            <a:chOff x="1295395" y="445806"/>
            <a:chExt cx="2570209" cy="69265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9" r="24600"/>
            <a:stretch/>
          </p:blipFill>
          <p:spPr>
            <a:xfrm>
              <a:off x="1295399" y="2895600"/>
              <a:ext cx="2570205" cy="2095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r="54124"/>
            <a:stretch/>
          </p:blipFill>
          <p:spPr>
            <a:xfrm>
              <a:off x="1295397" y="4991100"/>
              <a:ext cx="2570205" cy="2381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7" r="6477" b="52105"/>
            <a:stretch/>
          </p:blipFill>
          <p:spPr>
            <a:xfrm>
              <a:off x="1295395" y="445806"/>
              <a:ext cx="2570207" cy="24497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066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Your Paycheck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Bi-weekly pay check</a:t>
            </a:r>
          </a:p>
          <a:p>
            <a:r>
              <a:rPr lang="en-US" dirty="0" smtClean="0"/>
              <a:t>Paper check delivered to college office – NOT mailbox</a:t>
            </a:r>
          </a:p>
          <a:p>
            <a:r>
              <a:rPr lang="en-US" dirty="0" smtClean="0"/>
              <a:t>Direct deposit automatically deposits check into bank account</a:t>
            </a:r>
          </a:p>
          <a:p>
            <a:pPr lvl="1"/>
            <a:r>
              <a:rPr lang="en-US" dirty="0" smtClean="0"/>
              <a:t>Get paid earlier</a:t>
            </a:r>
          </a:p>
          <a:p>
            <a:pPr lvl="1"/>
            <a:r>
              <a:rPr lang="en-US" dirty="0" smtClean="0"/>
              <a:t>Never miss a paycheck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34431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7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cialMedia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273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merican Typewriter"/>
                <a:cs typeface="American Typewriter"/>
              </a:rPr>
              <a:t>careers.ucsc.edu</a:t>
            </a:r>
            <a:endParaRPr lang="en-US" sz="1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5621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0"/>
          <a:stretch/>
        </p:blipFill>
        <p:spPr>
          <a:xfrm>
            <a:off x="-8" y="0"/>
            <a:ext cx="91440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b="1" dirty="0" smtClean="0"/>
              <a:t>Thank You!</a:t>
            </a:r>
            <a:br>
              <a:rPr lang="en-US" b="1" dirty="0" smtClean="0"/>
            </a:br>
            <a:r>
              <a:rPr lang="en-US" b="1" dirty="0" smtClean="0"/>
              <a:t>Good Luck with Your Job Search!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Career Center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(831) 459-4420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careers.ucsc.edu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25596" y="338887"/>
            <a:ext cx="7740391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cs typeface="Arial Black"/>
              </a:rPr>
              <a:t>One-on-One Advising by Discipline</a:t>
            </a:r>
            <a:endParaRPr lang="en-US" sz="3600" b="1" dirty="0" smtClean="0">
              <a:cs typeface="Arial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55216" y="1143000"/>
            <a:ext cx="7493384" cy="415496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+mj-lt"/>
                <a:cs typeface="Arial"/>
              </a:rPr>
              <a:t>Arts &amp;Humanities </a:t>
            </a:r>
          </a:p>
          <a:p>
            <a:r>
              <a:rPr lang="en-US" sz="2800" dirty="0">
                <a:latin typeface="+mj-lt"/>
                <a:cs typeface="Arial"/>
              </a:rPr>
              <a:t>Social Sciences </a:t>
            </a:r>
            <a:r>
              <a:rPr lang="en-US" sz="2800" dirty="0" smtClean="0">
                <a:latin typeface="+mj-lt"/>
                <a:cs typeface="Arial"/>
              </a:rPr>
              <a:t> </a:t>
            </a:r>
          </a:p>
          <a:p>
            <a:pPr eaLnBrk="1" hangingPunct="1"/>
            <a:r>
              <a:rPr lang="en-US" sz="2800" dirty="0" smtClean="0">
                <a:latin typeface="+mj-lt"/>
                <a:cs typeface="Arial"/>
              </a:rPr>
              <a:t>Science, Technology, Engineering, &amp; Math, (STEM) and Pre Health</a:t>
            </a:r>
          </a:p>
          <a:p>
            <a:pPr eaLnBrk="1" hangingPunct="1"/>
            <a:r>
              <a:rPr lang="en-US" sz="2800" dirty="0" smtClean="0">
                <a:latin typeface="+mj-lt"/>
                <a:cs typeface="Arial"/>
              </a:rPr>
              <a:t>Pre-Law</a:t>
            </a:r>
          </a:p>
          <a:p>
            <a:pPr eaLnBrk="1" hangingPunct="1"/>
            <a:r>
              <a:rPr lang="en-US" sz="2800" dirty="0" smtClean="0">
                <a:latin typeface="+mj-lt"/>
                <a:cs typeface="Arial"/>
              </a:rPr>
              <a:t>Graduate Students</a:t>
            </a:r>
          </a:p>
          <a:p>
            <a:r>
              <a:rPr lang="en-US" sz="2800" dirty="0" smtClean="0">
                <a:latin typeface="+mj-lt"/>
                <a:cs typeface="Arial"/>
              </a:rPr>
              <a:t>Peer advising: General Peer Advisers, </a:t>
            </a:r>
            <a:endParaRPr lang="en-US" sz="2800" dirty="0">
              <a:latin typeface="+mj-lt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Arial"/>
              </a:rPr>
              <a:t>    Pre-Health and Pre-Law Peer Advisers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2022878" cy="10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82" y="4727651"/>
            <a:ext cx="1494171" cy="16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91" y="2582027"/>
            <a:ext cx="1524751" cy="15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75" y="5340791"/>
            <a:ext cx="1591325" cy="133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66" y="5511990"/>
            <a:ext cx="981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46003"/>
            <a:ext cx="2829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Make appointments </a:t>
            </a: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through SLUGQUEST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5" y="381000"/>
            <a:ext cx="9023685" cy="92844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cs typeface="Arial Black"/>
              </a:rPr>
              <a:t>Career Advisers can help you</a:t>
            </a:r>
            <a:br>
              <a:rPr lang="en-US" sz="4000" b="1" dirty="0" smtClean="0">
                <a:cs typeface="Arial Black"/>
              </a:rPr>
            </a:br>
            <a:endParaRPr lang="en-US" sz="3600" b="1" dirty="0">
              <a:cs typeface="Arial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8261685" cy="3124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>
                <a:latin typeface="+mj-lt"/>
                <a:cs typeface="Arial"/>
              </a:rPr>
              <a:t>Choose </a:t>
            </a:r>
            <a:r>
              <a:rPr lang="en-US" sz="2800" dirty="0">
                <a:latin typeface="+mj-lt"/>
                <a:cs typeface="Arial"/>
              </a:rPr>
              <a:t>a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/>
              </a:rPr>
              <a:t>major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smtClean="0">
                <a:latin typeface="+mj-lt"/>
                <a:cs typeface="Arial"/>
              </a:rPr>
              <a:t>&amp; link </a:t>
            </a:r>
            <a:r>
              <a:rPr lang="en-US" sz="2800" dirty="0">
                <a:latin typeface="+mj-lt"/>
                <a:cs typeface="Arial"/>
              </a:rPr>
              <a:t>majors to </a:t>
            </a:r>
            <a:r>
              <a:rPr lang="en-US" sz="2800" dirty="0" smtClean="0">
                <a:latin typeface="+mj-lt"/>
                <a:cs typeface="Arial"/>
              </a:rPr>
              <a:t>careers</a:t>
            </a:r>
            <a:endParaRPr lang="en-US" sz="2800" dirty="0">
              <a:latin typeface="+mj-lt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latin typeface="+mj-lt"/>
                <a:cs typeface="Arial"/>
              </a:rPr>
              <a:t>Explore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/>
              </a:rPr>
              <a:t>career options </a:t>
            </a:r>
            <a:r>
              <a:rPr lang="en-US" sz="2800" dirty="0" smtClean="0">
                <a:latin typeface="+mj-lt"/>
                <a:cs typeface="Arial"/>
              </a:rPr>
              <a:t>&amp; develop </a:t>
            </a:r>
            <a:r>
              <a:rPr lang="en-US" sz="2800" dirty="0">
                <a:latin typeface="+mj-lt"/>
                <a:cs typeface="Arial"/>
              </a:rPr>
              <a:t>your career </a:t>
            </a:r>
            <a:r>
              <a:rPr lang="en-US" sz="2800" dirty="0" smtClean="0">
                <a:latin typeface="+mj-lt"/>
                <a:cs typeface="Arial"/>
              </a:rPr>
              <a:t>goals</a:t>
            </a:r>
            <a:endParaRPr lang="en-US" sz="2800" dirty="0">
              <a:latin typeface="+mj-lt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latin typeface="+mj-lt"/>
                <a:cs typeface="Arial"/>
              </a:rPr>
              <a:t>Search for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/>
              </a:rPr>
              <a:t>internship &amp;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/>
              </a:rPr>
              <a:t>employment </a:t>
            </a:r>
            <a:r>
              <a:rPr lang="en-US" sz="2800" dirty="0">
                <a:latin typeface="+mj-lt"/>
                <a:cs typeface="Arial"/>
              </a:rPr>
              <a:t>opportunities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>
                <a:latin typeface="+mj-lt"/>
                <a:cs typeface="Arial"/>
              </a:rPr>
              <a:t>Apply </a:t>
            </a:r>
            <a:r>
              <a:rPr lang="en-US" sz="2800" dirty="0">
                <a:latin typeface="+mj-lt"/>
                <a:cs typeface="Arial"/>
              </a:rPr>
              <a:t>to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/>
              </a:rPr>
              <a:t>graduate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/>
              </a:rPr>
              <a:t>&amp;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/>
              </a:rPr>
              <a:t>professional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/>
              </a:rPr>
              <a:t>school </a:t>
            </a:r>
            <a:r>
              <a:rPr lang="en-US" sz="2800" dirty="0" smtClean="0">
                <a:latin typeface="+mj-lt"/>
                <a:cs typeface="Arial"/>
              </a:rPr>
              <a:t>programs</a:t>
            </a:r>
            <a:endParaRPr lang="en-US" sz="2800" dirty="0">
              <a:latin typeface="+mj-lt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latin typeface="+mj-lt"/>
                <a:cs typeface="Arial"/>
              </a:rPr>
              <a:t>Prepare for the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/>
              </a:rPr>
              <a:t>job search </a:t>
            </a:r>
            <a:r>
              <a:rPr lang="en-US" sz="2800" dirty="0" smtClean="0">
                <a:latin typeface="+mj-lt"/>
                <a:cs typeface="Arial"/>
              </a:rPr>
              <a:t>(resume, interview, etc.) </a:t>
            </a:r>
            <a:endParaRPr lang="en-US" sz="2800" dirty="0">
              <a:latin typeface="+mj-lt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11476"/>
            <a:ext cx="2824722" cy="18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867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 proactive about your future! </a:t>
            </a:r>
          </a:p>
          <a:p>
            <a:pPr algn="ctr"/>
            <a:r>
              <a:rPr lang="en-US" sz="2000" b="1" dirty="0" smtClean="0"/>
              <a:t>The sooner you come visit us, the more prepared you will be!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90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col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5682" r="5591" b="5722"/>
          <a:stretch/>
        </p:blipFill>
        <p:spPr>
          <a:xfrm>
            <a:off x="-14854" y="0"/>
            <a:ext cx="91469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Career Center Peer Advisers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P101065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4868"/>
          <a:stretch/>
        </p:blipFill>
        <p:spPr>
          <a:xfrm>
            <a:off x="2823280" y="1417638"/>
            <a:ext cx="1700542" cy="1578425"/>
          </a:xfrm>
          <a:prstGeom prst="rect">
            <a:avLst/>
          </a:prstGeom>
        </p:spPr>
      </p:pic>
      <p:pic>
        <p:nvPicPr>
          <p:cNvPr id="6" name="Picture 5" descr="P101064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r="4509"/>
          <a:stretch/>
        </p:blipFill>
        <p:spPr>
          <a:xfrm>
            <a:off x="895822" y="1417638"/>
            <a:ext cx="1549861" cy="1573703"/>
          </a:xfrm>
          <a:prstGeom prst="rect">
            <a:avLst/>
          </a:prstGeom>
        </p:spPr>
      </p:pic>
      <p:pic>
        <p:nvPicPr>
          <p:cNvPr id="7" name="Picture 6" descr="DSC_007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6904"/>
          <a:stretch/>
        </p:blipFill>
        <p:spPr>
          <a:xfrm>
            <a:off x="4856695" y="1415006"/>
            <a:ext cx="1559886" cy="1576336"/>
          </a:xfrm>
          <a:prstGeom prst="rect">
            <a:avLst/>
          </a:prstGeom>
        </p:spPr>
      </p:pic>
      <p:pic>
        <p:nvPicPr>
          <p:cNvPr id="9" name="Picture 8" descr="P1010656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4423"/>
          <a:stretch/>
        </p:blipFill>
        <p:spPr>
          <a:xfrm>
            <a:off x="6745927" y="1417638"/>
            <a:ext cx="1660983" cy="1567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6423" y="2999207"/>
            <a:ext cx="1721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merican Typewriter"/>
                <a:cs typeface="American Typewriter"/>
              </a:rPr>
              <a:t>Xiomara</a:t>
            </a:r>
            <a:r>
              <a:rPr lang="en-US" sz="1600" dirty="0" smtClean="0">
                <a:latin typeface="American Typewriter"/>
                <a:cs typeface="American Typewriter"/>
              </a:rPr>
              <a:t> Garcia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5814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Resume/Cover Letter and Career Center Resources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Peers are available by drop-in only </a:t>
            </a:r>
          </a:p>
          <a:p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  M-F, 10am-12pm &amp; 2pm-4pm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First come, first served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3280" y="2999207"/>
            <a:ext cx="170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merican Typewriter"/>
                <a:cs typeface="American Typewriter"/>
              </a:rPr>
              <a:t>Amy Yu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6403" y="2988077"/>
            <a:ext cx="148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merican Typewriter"/>
                <a:cs typeface="American Typewriter"/>
              </a:rPr>
              <a:t>Karina Ortiz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7550" y="2998363"/>
            <a:ext cx="2205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merican Typewriter"/>
                <a:cs typeface="American Typewriter"/>
              </a:rPr>
              <a:t>Samantha Hamilton</a:t>
            </a:r>
            <a:endParaRPr lang="en-US" sz="1500" dirty="0">
              <a:latin typeface="American Typewriter"/>
              <a:cs typeface="American Typewrit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4580" y="6327891"/>
            <a:ext cx="273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merican Typewriter"/>
                <a:cs typeface="American Typewriter"/>
              </a:rPr>
              <a:t>careers.ucsc.edu</a:t>
            </a:r>
            <a:endParaRPr lang="en-US" sz="1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8386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400" y="1032283"/>
            <a:ext cx="6705600" cy="2396717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latin typeface="Cambria" panose="02040503050406030204" pitchFamily="18" charset="0"/>
                <a:cs typeface="Arial"/>
              </a:rPr>
              <a:t>Meet the Firms- Fall </a:t>
            </a:r>
            <a:endParaRPr lang="en-US" sz="1600" b="1" dirty="0" smtClean="0">
              <a:latin typeface="Cambria" panose="02040503050406030204" pitchFamily="18" charset="0"/>
              <a:cs typeface="Arial"/>
            </a:endParaRPr>
          </a:p>
          <a:p>
            <a:pPr eaLnBrk="1" hangingPunct="1">
              <a:lnSpc>
                <a:spcPct val="6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Computer</a:t>
            </a: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/Engineering Career &amp; Internship Fair –</a:t>
            </a: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Fall/Winter</a:t>
            </a:r>
          </a:p>
          <a:p>
            <a:pPr>
              <a:lnSpc>
                <a:spcPct val="6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latin typeface="Cambria" panose="02040503050406030204" pitchFamily="18" charset="0"/>
                <a:cs typeface="Arial"/>
              </a:rPr>
              <a:t>Graduate &amp; Professional School Fair- </a:t>
            </a: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Fall</a:t>
            </a:r>
            <a:endParaRPr lang="en-US" sz="1600" b="1" dirty="0" smtClean="0">
              <a:latin typeface="Cambria" panose="02040503050406030204" pitchFamily="18" charset="0"/>
              <a:cs typeface="Arial"/>
            </a:endParaRPr>
          </a:p>
          <a:p>
            <a:pPr>
              <a:lnSpc>
                <a:spcPct val="6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latin typeface="Cambria" panose="02040503050406030204" pitchFamily="18" charset="0"/>
                <a:cs typeface="Arial"/>
              </a:rPr>
              <a:t>Job &amp; Internship Fairs  -Fall, Winter, </a:t>
            </a: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Spring</a:t>
            </a:r>
            <a:endParaRPr lang="en-US" sz="1600" b="1" dirty="0" smtClean="0">
              <a:latin typeface="Cambria" panose="02040503050406030204" pitchFamily="18" charset="0"/>
              <a:cs typeface="Arial"/>
            </a:endParaRPr>
          </a:p>
          <a:p>
            <a:pPr>
              <a:lnSpc>
                <a:spcPct val="6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latin typeface="Cambria" panose="02040503050406030204" pitchFamily="18" charset="0"/>
                <a:cs typeface="Arial"/>
              </a:rPr>
              <a:t>Meet the Districts - Winter</a:t>
            </a:r>
          </a:p>
          <a:p>
            <a:pPr eaLnBrk="1" hangingPunct="1">
              <a:lnSpc>
                <a:spcPct val="6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Social Justice Fair – Winter</a:t>
            </a:r>
          </a:p>
          <a:p>
            <a:pPr eaLnBrk="1" hangingPunct="1">
              <a:lnSpc>
                <a:spcPct val="6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Careers </a:t>
            </a:r>
            <a:r>
              <a:rPr lang="en-US" sz="1600" b="1" dirty="0" smtClean="0">
                <a:latin typeface="Cambria" panose="02040503050406030204" pitchFamily="18" charset="0"/>
                <a:cs typeface="Arial"/>
              </a:rPr>
              <a:t>in Education  - Spring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982" y="4115474"/>
            <a:ext cx="4893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Resumes and Cover Letters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Internships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Choosing a Major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Job Search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Applying to Graduate &amp; Professional School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Job Interview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LinkedIn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+mn-lt"/>
                <a:cs typeface="Arial"/>
              </a:rPr>
              <a:t>Job Fair Prep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72422"/>
            <a:ext cx="4435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buClr>
                <a:schemeClr val="tx1"/>
              </a:buClr>
              <a:buFont typeface="Wingdings" charset="2"/>
              <a:buChar char="Ø"/>
            </a:pPr>
            <a:r>
              <a:rPr lang="en-US" sz="3200" b="1" dirty="0" smtClean="0">
                <a:latin typeface="+mj-lt"/>
                <a:cs typeface="Arial"/>
              </a:rPr>
              <a:t>Annual Events</a:t>
            </a:r>
            <a:endParaRPr lang="en-US" sz="3200" b="1" dirty="0">
              <a:latin typeface="+mj-lt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973" y="3500304"/>
            <a:ext cx="875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buClr>
                <a:schemeClr val="tx2"/>
              </a:buClr>
              <a:buFont typeface="Wingdings" charset="2"/>
              <a:buChar char="Ø"/>
            </a:pPr>
            <a:r>
              <a:rPr lang="en-US" sz="3200" b="1" dirty="0" smtClean="0">
                <a:latin typeface="+mj-lt"/>
                <a:cs typeface="Arial"/>
              </a:rPr>
              <a:t>Workshop Topics</a:t>
            </a:r>
            <a:r>
              <a:rPr lang="en-US" sz="3600" b="1" dirty="0" smtClean="0">
                <a:latin typeface="+mj-lt"/>
                <a:cs typeface="Arial"/>
              </a:rPr>
              <a:t> </a:t>
            </a:r>
            <a:r>
              <a:rPr lang="en-US" sz="1800" b="1" dirty="0" smtClean="0">
                <a:latin typeface="+mj-lt"/>
                <a:cs typeface="Arial"/>
              </a:rPr>
              <a:t>(offered every quarter)</a:t>
            </a:r>
            <a:endParaRPr lang="en-US" sz="1800" b="1" dirty="0"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9835" y="97900"/>
            <a:ext cx="17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careers.ucsc.edu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Career Exploration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648200" cy="3505200"/>
          </a:xfrm>
        </p:spPr>
        <p:txBody>
          <a:bodyPr/>
          <a:lstStyle/>
          <a:p>
            <a:r>
              <a:rPr lang="en-US" dirty="0" smtClean="0"/>
              <a:t>On-Campus Interviews (OCI)</a:t>
            </a:r>
          </a:p>
          <a:p>
            <a:r>
              <a:rPr lang="en-US" dirty="0" smtClean="0"/>
              <a:t>Information Sessions</a:t>
            </a:r>
          </a:p>
          <a:p>
            <a:r>
              <a:rPr lang="en-US" dirty="0" smtClean="0"/>
              <a:t>Multicultural Career Conference (MCC)</a:t>
            </a:r>
          </a:p>
          <a:p>
            <a:r>
              <a:rPr lang="en-US" dirty="0" smtClean="0"/>
              <a:t>Career Advice Network (CAN)….</a:t>
            </a:r>
            <a:r>
              <a:rPr lang="en-US" sz="2400" i="1" dirty="0" smtClean="0"/>
              <a:t>coming soon!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08" y="2348706"/>
            <a:ext cx="3573992" cy="2680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59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55" y="358273"/>
            <a:ext cx="8229600" cy="569976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n-US" sz="6000" b="1" dirty="0" smtClean="0"/>
              <a:t>GET INVOLVED</a:t>
            </a:r>
          </a:p>
          <a:p>
            <a:pPr marL="137160" indent="0" algn="ctr">
              <a:buNone/>
            </a:pPr>
            <a:r>
              <a:rPr lang="en-US" sz="2400" b="1" i="1" dirty="0" smtClean="0">
                <a:latin typeface="Cambria" panose="02040503050406030204" pitchFamily="18" charset="0"/>
              </a:rPr>
              <a:t>We can help</a:t>
            </a:r>
            <a:r>
              <a:rPr lang="en-US" sz="2400" i="1" dirty="0" smtClean="0">
                <a:latin typeface="Cambria" panose="02040503050406030204" pitchFamily="18" charset="0"/>
              </a:rPr>
              <a:t>!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97" y="1936204"/>
            <a:ext cx="2569113" cy="17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35" y="3648946"/>
            <a:ext cx="2816113" cy="21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7547" y="1936204"/>
            <a:ext cx="160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Volunteer</a:t>
            </a:r>
            <a:endParaRPr lang="en-US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2855" y="4485569"/>
            <a:ext cx="14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PT job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873" y="5337569"/>
            <a:ext cx="252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Join a club/team</a:t>
            </a:r>
            <a:endParaRPr lang="en-US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23" y="3669475"/>
            <a:ext cx="1687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Internship</a:t>
            </a:r>
            <a:endParaRPr lang="en-US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4317" y="3908776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Research</a:t>
            </a:r>
            <a:endParaRPr lang="en-US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6365" y="2568659"/>
            <a:ext cx="176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Field Study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7930" y="6096000"/>
            <a:ext cx="441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latin typeface="Cambria" panose="02040503050406030204" pitchFamily="18" charset="0"/>
              </a:rPr>
              <a:t>What is going to be on your resume?</a:t>
            </a:r>
            <a:endParaRPr lang="en-US" sz="2000" b="1" i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468" y="4828397"/>
            <a:ext cx="2895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Form relationships</a:t>
            </a:r>
          </a:p>
          <a:p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w</a:t>
            </a:r>
            <a:r>
              <a:rPr 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ith faculty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Jobs and Internships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On-Campus and Off-Campus Work-Study Jobs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Off-Campus Jobs and Internships</a:t>
            </a:r>
          </a:p>
          <a:p>
            <a:pPr marL="0" indent="0" algn="ctr">
              <a:buNone/>
            </a:pPr>
            <a:r>
              <a:rPr lang="en-US" dirty="0" smtClean="0"/>
              <a:t>And advising, career fairs, workshops…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4" y="1600200"/>
            <a:ext cx="7182853" cy="5525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657600" cy="14630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4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687</Words>
  <Application>Microsoft Macintosh PowerPoint</Application>
  <PresentationFormat>On-screen Show (4:3)</PresentationFormat>
  <Paragraphs>149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Student Employment  &amp; Work-Study  Orientation</vt:lpstr>
      <vt:lpstr>Career Center Overview</vt:lpstr>
      <vt:lpstr>One-on-One Advising by Discipline</vt:lpstr>
      <vt:lpstr>Career Advisers can help you </vt:lpstr>
      <vt:lpstr>Career Center Peer Advisers</vt:lpstr>
      <vt:lpstr>PowerPoint Presentation</vt:lpstr>
      <vt:lpstr>Career Exploration</vt:lpstr>
      <vt:lpstr>PowerPoint Presentation</vt:lpstr>
      <vt:lpstr>Jobs and Internships</vt:lpstr>
      <vt:lpstr>Work-Study</vt:lpstr>
      <vt:lpstr>Work-Study</vt:lpstr>
      <vt:lpstr>Work-Study</vt:lpstr>
      <vt:lpstr>Top On-Campus Employers</vt:lpstr>
      <vt:lpstr>Work Schedule</vt:lpstr>
      <vt:lpstr>Work Schedule</vt:lpstr>
      <vt:lpstr>Want to be noticed? Application Tips</vt:lpstr>
      <vt:lpstr>The Hiring Process</vt:lpstr>
      <vt:lpstr>The Hiring Process</vt:lpstr>
      <vt:lpstr>The Hiring Process</vt:lpstr>
      <vt:lpstr>Receiving Your Paycheck</vt:lpstr>
      <vt:lpstr>PowerPoint Presentation</vt:lpstr>
      <vt:lpstr>Thank You! Good Luck with Your Job Search!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Employment  and Work-Study Orientation</dc:title>
  <dc:creator>Christopher Arends</dc:creator>
  <cp:lastModifiedBy>John Rembao</cp:lastModifiedBy>
  <cp:revision>62</cp:revision>
  <cp:lastPrinted>2014-09-26T22:05:38Z</cp:lastPrinted>
  <dcterms:created xsi:type="dcterms:W3CDTF">2014-08-22T17:34:06Z</dcterms:created>
  <dcterms:modified xsi:type="dcterms:W3CDTF">2015-09-22T16:15:27Z</dcterms:modified>
</cp:coreProperties>
</file>